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8"/>
  </p:notes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10E03A-7789-4B43-A48A-1AD9B3BA7C88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DE84C9-E8D7-4F84-A242-378B503A1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8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302284-97F5-4153-AD14-4BD6548B765E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Minerals: calcium and phosphorus which can be supplied to other parts off body; when mineral present in excess in blood, buildup will occur within the bones; when supply low, they will be withdrawn from bones to replenish supply</a:t>
            </a:r>
          </a:p>
          <a:p>
            <a:pPr eaLnBrk="1" hangingPunct="1"/>
            <a:r>
              <a:rPr lang="en-US" altLang="en-US" smtClean="0"/>
              <a:t>Blood cells: average of 2.6 million RBC produced eache second by bone marrow; these celss are used to replace worn out and destroyed by liver</a:t>
            </a:r>
          </a:p>
        </p:txBody>
      </p:sp>
    </p:spTree>
    <p:extLst>
      <p:ext uri="{BB962C8B-B14F-4D97-AF65-F5344CB8AC3E}">
        <p14:creationId xmlns:p14="http://schemas.microsoft.com/office/powerpoint/2010/main" val="72133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2472C2A-CC7E-4106-890F-8FD2878A2FDF}" type="slidenum">
              <a:rPr lang="en-US" altLang="en-US" smtClean="0">
                <a:latin typeface="Arial" charset="0"/>
              </a:rPr>
              <a:pPr/>
              <a:t>6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1753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5363070-991E-4AFE-AA05-7AD5C10624BC}" type="slidenum">
              <a:rPr lang="en-US" altLang="en-US" smtClean="0">
                <a:latin typeface="Arial" charset="0"/>
              </a:rPr>
              <a:pPr/>
              <a:t>8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See p. 90 in instructors manual</a:t>
            </a:r>
          </a:p>
        </p:txBody>
      </p:sp>
    </p:spTree>
    <p:extLst>
      <p:ext uri="{BB962C8B-B14F-4D97-AF65-F5344CB8AC3E}">
        <p14:creationId xmlns:p14="http://schemas.microsoft.com/office/powerpoint/2010/main" val="3422763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0EAF76-F7A8-4BA8-AC1B-EEF3CD1C61DA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Bones consist of microscopic cells called osteocytes; made up of 35% organic material, 65% inorganic mineral salts, and water; organic part derives from a protein called bone collagen</a:t>
            </a:r>
          </a:p>
        </p:txBody>
      </p:sp>
    </p:spTree>
    <p:extLst>
      <p:ext uri="{BB962C8B-B14F-4D97-AF65-F5344CB8AC3E}">
        <p14:creationId xmlns:p14="http://schemas.microsoft.com/office/powerpoint/2010/main" val="3133053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THIS SLIDE NEEDS WORK!!</a:t>
            </a:r>
          </a:p>
        </p:txBody>
      </p:sp>
    </p:spTree>
    <p:extLst>
      <p:ext uri="{BB962C8B-B14F-4D97-AF65-F5344CB8AC3E}">
        <p14:creationId xmlns:p14="http://schemas.microsoft.com/office/powerpoint/2010/main" val="324466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4ED3-7151-4053-B522-1373DE3683EB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1C8A-5BDE-4B6F-A401-A45EE44471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4ED3-7151-4053-B522-1373DE3683EB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1C8A-5BDE-4B6F-A401-A45EE4447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4ED3-7151-4053-B522-1373DE3683EB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1C8A-5BDE-4B6F-A401-A45EE4447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53039-480C-400A-9BBC-F8CCE5379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01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AABB-2CA0-42AD-AFD0-C7E951E5C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6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4ED3-7151-4053-B522-1373DE3683EB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1C8A-5BDE-4B6F-A401-A45EE4447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4ED3-7151-4053-B522-1373DE3683EB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1C8A-5BDE-4B6F-A401-A45EE4447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4ED3-7151-4053-B522-1373DE3683EB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1C8A-5BDE-4B6F-A401-A45EE4447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4ED3-7151-4053-B522-1373DE3683EB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1C8A-5BDE-4B6F-A401-A45EE4447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4ED3-7151-4053-B522-1373DE3683EB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1C8A-5BDE-4B6F-A401-A45EE4447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4ED3-7151-4053-B522-1373DE3683EB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1C8A-5BDE-4B6F-A401-A45EE4447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4ED3-7151-4053-B522-1373DE3683EB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1C8A-5BDE-4B6F-A401-A45EE44471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4ED3-7151-4053-B522-1373DE3683EB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1C8A-5BDE-4B6F-A401-A45EE44471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5FF4ED3-7151-4053-B522-1373DE3683EB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C041C8A-5BDE-4B6F-A401-A45EE4447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K-W-L Chart: Skeletal </a:t>
            </a:r>
            <a:r>
              <a:rPr lang="en-US" smtClean="0"/>
              <a:t>System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Make a K-W-L Chart about the Skeletal System</a:t>
            </a:r>
          </a:p>
          <a:p>
            <a:pPr>
              <a:buNone/>
            </a:pPr>
            <a:endParaRPr lang="en-US" sz="3200" dirty="0" smtClean="0"/>
          </a:p>
          <a:p>
            <a:pPr lvl="1"/>
            <a:r>
              <a:rPr lang="en-US" sz="2800" dirty="0" smtClean="0"/>
              <a:t>K= What you know already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W = What you would like to know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L = What you learned today (this will be filled in at the end of class)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Axial Skeleton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040188" cy="4302125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sz="2800" smtClean="0"/>
              <a:t>80 bones</a:t>
            </a:r>
          </a:p>
          <a:p>
            <a:pPr eaLnBrk="1" hangingPunct="1"/>
            <a:r>
              <a:rPr lang="en-US" altLang="en-US" sz="2800" smtClean="0"/>
              <a:t>Bones of:</a:t>
            </a:r>
          </a:p>
          <a:p>
            <a:pPr lvl="1" eaLnBrk="1" hangingPunct="1"/>
            <a:r>
              <a:rPr lang="en-US" altLang="en-US" sz="2400" smtClean="0"/>
              <a:t>Head (skull)</a:t>
            </a:r>
          </a:p>
          <a:p>
            <a:pPr lvl="1" eaLnBrk="1" hangingPunct="1"/>
            <a:r>
              <a:rPr lang="en-US" altLang="en-US" sz="2400" smtClean="0"/>
              <a:t>Neck (spine)</a:t>
            </a:r>
          </a:p>
          <a:p>
            <a:pPr lvl="1" eaLnBrk="1" hangingPunct="1"/>
            <a:r>
              <a:rPr lang="en-US" altLang="en-US" sz="2400" smtClean="0"/>
              <a:t>Trunk (sternum, ribs)</a:t>
            </a:r>
          </a:p>
          <a:p>
            <a:pPr eaLnBrk="1" hangingPunct="1"/>
            <a:endParaRPr lang="en-US" altLang="en-US" sz="2800" smtClean="0"/>
          </a:p>
        </p:txBody>
      </p:sp>
      <p:pic>
        <p:nvPicPr>
          <p:cNvPr id="12292" name="Picture 8" descr="axial_skelet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41388"/>
            <a:ext cx="4360863" cy="591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3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Spinal Column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Cervical</a:t>
            </a:r>
          </a:p>
          <a:p>
            <a:r>
              <a:rPr lang="en-US" altLang="en-US" smtClean="0"/>
              <a:t>Thoracic</a:t>
            </a:r>
          </a:p>
          <a:p>
            <a:r>
              <a:rPr lang="en-US" altLang="en-US" smtClean="0"/>
              <a:t>Lumbar</a:t>
            </a:r>
          </a:p>
          <a:p>
            <a:r>
              <a:rPr lang="en-US" altLang="en-US" smtClean="0"/>
              <a:t>Sacrum</a:t>
            </a:r>
          </a:p>
          <a:p>
            <a:r>
              <a:rPr lang="en-US" altLang="en-US" smtClean="0"/>
              <a:t>Coccyx </a:t>
            </a:r>
          </a:p>
        </p:txBody>
      </p:sp>
      <p:pic>
        <p:nvPicPr>
          <p:cNvPr id="13316" name="Picture 5" descr="q2789162_1882007_30_sp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602038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28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Appendicular Skeleton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828800"/>
            <a:ext cx="4191000" cy="4302125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sz="2800" smtClean="0"/>
              <a:t>126 bones</a:t>
            </a:r>
          </a:p>
          <a:p>
            <a:pPr eaLnBrk="1" hangingPunct="1"/>
            <a:r>
              <a:rPr lang="en-US" altLang="en-US" sz="2800" smtClean="0"/>
              <a:t>Bones of:</a:t>
            </a:r>
          </a:p>
          <a:p>
            <a:pPr lvl="1" eaLnBrk="1" hangingPunct="1"/>
            <a:r>
              <a:rPr lang="en-US" altLang="en-US" sz="2400" smtClean="0"/>
              <a:t>Pelvis</a:t>
            </a:r>
          </a:p>
          <a:p>
            <a:pPr lvl="1" eaLnBrk="1" hangingPunct="1"/>
            <a:r>
              <a:rPr lang="en-US" altLang="en-US" sz="2400" smtClean="0"/>
              <a:t>Shoulder girdles</a:t>
            </a:r>
          </a:p>
          <a:p>
            <a:pPr lvl="1" eaLnBrk="1" hangingPunct="1"/>
            <a:r>
              <a:rPr lang="en-US" altLang="en-US" sz="2400" smtClean="0"/>
              <a:t>Limbs</a:t>
            </a:r>
          </a:p>
        </p:txBody>
      </p:sp>
      <p:pic>
        <p:nvPicPr>
          <p:cNvPr id="14340" name="Picture 9" descr="appendicular_skelet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689475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2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Skull</a:t>
            </a:r>
          </a:p>
        </p:txBody>
      </p:sp>
      <p:pic>
        <p:nvPicPr>
          <p:cNvPr id="15363" name="Picture 2" descr="http://static.howstuffworks.com/gif/adam/images/en/skull-anatomy-pi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71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 flipH="1">
            <a:off x="1676400" y="2057400"/>
            <a:ext cx="14478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2400" b="1"/>
              <a:t>Skull</a:t>
            </a:r>
          </a:p>
        </p:txBody>
      </p:sp>
    </p:spTree>
    <p:extLst>
      <p:ext uri="{BB962C8B-B14F-4D97-AF65-F5344CB8AC3E}">
        <p14:creationId xmlns:p14="http://schemas.microsoft.com/office/powerpoint/2010/main" val="103447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kappamedical.com/images/Anatomy/Charts/VR1131_L_the-human-sk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4957763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2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kull anato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60082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43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Shoulder</a:t>
            </a:r>
          </a:p>
        </p:txBody>
      </p:sp>
      <p:pic>
        <p:nvPicPr>
          <p:cNvPr id="18435" name="Picture 4" descr="http://images.conquestchronicles.com/images/admin/shoulderanato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38100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http://comps.fotosearch.com/comp/LIF/LIF149/skeleton-w-shoulder_~CA102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571875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20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Chest</a:t>
            </a:r>
          </a:p>
        </p:txBody>
      </p:sp>
      <p:pic>
        <p:nvPicPr>
          <p:cNvPr id="19459" name="Picture 4" descr="http://realmodernman.com/blog/wp-content/uploads/2009/09/Sternu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47625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228600" y="2667000"/>
            <a:ext cx="2514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altLang="en-US" sz="4000"/>
              <a:t>Sternum</a:t>
            </a:r>
          </a:p>
          <a:p>
            <a:pPr>
              <a:buFont typeface="Wingdings" pitchFamily="2" charset="2"/>
              <a:buChar char="ü"/>
            </a:pPr>
            <a:endParaRPr lang="en-US" altLang="en-US" sz="4000"/>
          </a:p>
          <a:p>
            <a:pPr>
              <a:buFont typeface="Wingdings" pitchFamily="2" charset="2"/>
              <a:buChar char="ü"/>
            </a:pPr>
            <a:r>
              <a:rPr lang="en-US" altLang="en-US" sz="4000"/>
              <a:t>Ribs</a:t>
            </a:r>
          </a:p>
        </p:txBody>
      </p:sp>
    </p:spTree>
    <p:extLst>
      <p:ext uri="{BB962C8B-B14F-4D97-AF65-F5344CB8AC3E}">
        <p14:creationId xmlns:p14="http://schemas.microsoft.com/office/powerpoint/2010/main" val="300806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Arm</a:t>
            </a:r>
          </a:p>
        </p:txBody>
      </p:sp>
      <p:pic>
        <p:nvPicPr>
          <p:cNvPr id="20483" name="Picture 2" descr="http://anthro.palomar.edu/evolve/images/human_arm_bone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http://www.riversideonline.com/source/images/image_popup/r7_armbon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38100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93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Hand</a:t>
            </a:r>
          </a:p>
        </p:txBody>
      </p:sp>
      <p:pic>
        <p:nvPicPr>
          <p:cNvPr id="21507" name="Picture 2" descr="http://www.eorthopod.com/sites/default/files/images/hand_anatomy_bones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http://www.beliefnet.com/healthandhealing/images/hand_muscle_b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4572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1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Skeletal System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Chapter 16 (pages 301-310)</a:t>
            </a:r>
          </a:p>
        </p:txBody>
      </p:sp>
    </p:spTree>
    <p:extLst>
      <p:ext uri="{BB962C8B-B14F-4D97-AF65-F5344CB8AC3E}">
        <p14:creationId xmlns:p14="http://schemas.microsoft.com/office/powerpoint/2010/main" val="29632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dentalarticles.com/images/human-arm-bones-diagr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44196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Upper Extremity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838200" y="1981200"/>
            <a:ext cx="3048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altLang="en-US" sz="2800"/>
              <a:t>Clavicle</a:t>
            </a:r>
          </a:p>
          <a:p>
            <a:pPr>
              <a:buFont typeface="Wingdings" pitchFamily="2" charset="2"/>
              <a:buChar char="ü"/>
            </a:pPr>
            <a:r>
              <a:rPr lang="en-US" altLang="en-US" sz="2800"/>
              <a:t>Scapula</a:t>
            </a:r>
          </a:p>
          <a:p>
            <a:pPr>
              <a:buFont typeface="Wingdings" pitchFamily="2" charset="2"/>
              <a:buChar char="ü"/>
            </a:pPr>
            <a:r>
              <a:rPr lang="en-US" altLang="en-US" sz="2800"/>
              <a:t>Sternum</a:t>
            </a:r>
          </a:p>
          <a:p>
            <a:pPr>
              <a:buFont typeface="Wingdings" pitchFamily="2" charset="2"/>
              <a:buChar char="ü"/>
            </a:pPr>
            <a:r>
              <a:rPr lang="en-US" altLang="en-US" sz="2800"/>
              <a:t>Ribs</a:t>
            </a:r>
          </a:p>
          <a:p>
            <a:pPr>
              <a:buFont typeface="Wingdings" pitchFamily="2" charset="2"/>
              <a:buChar char="ü"/>
            </a:pPr>
            <a:r>
              <a:rPr lang="en-US" altLang="en-US" sz="2800"/>
              <a:t>Humerus</a:t>
            </a:r>
          </a:p>
          <a:p>
            <a:pPr>
              <a:buFont typeface="Wingdings" pitchFamily="2" charset="2"/>
              <a:buChar char="ü"/>
            </a:pPr>
            <a:r>
              <a:rPr lang="en-US" altLang="en-US" sz="2800"/>
              <a:t>Radius</a:t>
            </a:r>
          </a:p>
          <a:p>
            <a:pPr>
              <a:buFont typeface="Wingdings" pitchFamily="2" charset="2"/>
              <a:buChar char="ü"/>
            </a:pPr>
            <a:r>
              <a:rPr lang="en-US" altLang="en-US" sz="2800"/>
              <a:t>Ulna</a:t>
            </a:r>
          </a:p>
          <a:p>
            <a:pPr>
              <a:buFont typeface="Wingdings" pitchFamily="2" charset="2"/>
              <a:buChar char="ü"/>
            </a:pPr>
            <a:r>
              <a:rPr lang="en-US" altLang="en-US" sz="2800"/>
              <a:t>Carpals</a:t>
            </a:r>
          </a:p>
          <a:p>
            <a:pPr>
              <a:buFont typeface="Wingdings" pitchFamily="2" charset="2"/>
              <a:buChar char="ü"/>
            </a:pPr>
            <a:r>
              <a:rPr lang="en-US" altLang="en-US" sz="2800"/>
              <a:t>Metacarpals</a:t>
            </a:r>
          </a:p>
          <a:p>
            <a:pPr>
              <a:buFont typeface="Wingdings" pitchFamily="2" charset="2"/>
              <a:buChar char="ü"/>
            </a:pPr>
            <a:r>
              <a:rPr lang="en-US" altLang="en-US" sz="2800"/>
              <a:t>Phalanges</a:t>
            </a:r>
          </a:p>
        </p:txBody>
      </p:sp>
    </p:spTree>
    <p:extLst>
      <p:ext uri="{BB962C8B-B14F-4D97-AF65-F5344CB8AC3E}">
        <p14:creationId xmlns:p14="http://schemas.microsoft.com/office/powerpoint/2010/main" val="12216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Spine/Pelvis</a:t>
            </a:r>
          </a:p>
        </p:txBody>
      </p:sp>
      <p:pic>
        <p:nvPicPr>
          <p:cNvPr id="23555" name="Picture 2" descr="http://www.yogabirth.org/images/pelv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5729288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514600" y="21336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 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5943600" y="2514600"/>
            <a:ext cx="29718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altLang="en-US" sz="3200"/>
              <a:t>Pelvis</a:t>
            </a:r>
          </a:p>
          <a:p>
            <a:pPr>
              <a:buFont typeface="Wingdings" pitchFamily="2" charset="2"/>
              <a:buChar char="ü"/>
            </a:pPr>
            <a:r>
              <a:rPr lang="en-US" altLang="en-US" sz="3200"/>
              <a:t>Sacrum</a:t>
            </a:r>
          </a:p>
          <a:p>
            <a:pPr>
              <a:buFont typeface="Wingdings" pitchFamily="2" charset="2"/>
              <a:buChar char="ü"/>
            </a:pPr>
            <a:r>
              <a:rPr lang="en-US" altLang="en-US" sz="3200"/>
              <a:t>Pubic Bone/  </a:t>
            </a:r>
          </a:p>
          <a:p>
            <a:r>
              <a:rPr lang="en-US" altLang="en-US" sz="3200"/>
              <a:t>        Pubis</a:t>
            </a: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152400" y="3657600"/>
            <a:ext cx="1219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400" b="1"/>
              <a:t>Sacrum</a:t>
            </a: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5257800" y="5105400"/>
            <a:ext cx="10668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400" b="1"/>
              <a:t>Pubis</a:t>
            </a:r>
          </a:p>
        </p:txBody>
      </p:sp>
    </p:spTree>
    <p:extLst>
      <p:ext uri="{BB962C8B-B14F-4D97-AF65-F5344CB8AC3E}">
        <p14:creationId xmlns:p14="http://schemas.microsoft.com/office/powerpoint/2010/main" val="15199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Os Coxa</a:t>
            </a:r>
          </a:p>
        </p:txBody>
      </p:sp>
      <p:pic>
        <p:nvPicPr>
          <p:cNvPr id="24579" name="Picture 3" descr="http://rpmedia.ask.com/ts?u=/wikipedia/commons/thumb/2/29/Illu_pelvic_girdle.jpg/120px-Illu_pelvic_gird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66675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63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pm_gen_piri_anatomy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4516438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76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Leg</a:t>
            </a:r>
          </a:p>
        </p:txBody>
      </p:sp>
      <p:pic>
        <p:nvPicPr>
          <p:cNvPr id="26627" name="Picture 6" descr="http://www.health.com/health/static/hw/media/medical/hw/n55506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54768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http://www.exploringnature.org/graphics/anatomy/bones_of_the_leg_tex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3940175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33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Foot</a:t>
            </a:r>
          </a:p>
        </p:txBody>
      </p:sp>
      <p:pic>
        <p:nvPicPr>
          <p:cNvPr id="27651" name="Picture 2" descr="http://www.eorthopod.com/sites/default/files/images/foot_anatomy_bones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2465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2895600" y="3810000"/>
            <a:ext cx="11430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latin typeface="Comic Sans MS" pitchFamily="66" charset="0"/>
              </a:rPr>
              <a:t>Tarsals</a:t>
            </a:r>
          </a:p>
        </p:txBody>
      </p:sp>
      <p:pic>
        <p:nvPicPr>
          <p:cNvPr id="27653" name="Picture 4" descr="http://www.centurahealthinfo.org/graphics/images/en/91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5029200" y="419100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7086600" y="3429000"/>
            <a:ext cx="1066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7620000" y="4953000"/>
            <a:ext cx="762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23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Lower Extremity</a:t>
            </a:r>
          </a:p>
        </p:txBody>
      </p:sp>
      <p:pic>
        <p:nvPicPr>
          <p:cNvPr id="28675" name="Picture 2" descr="http://training.seer.cancer.gov/images/anatomy/skeletal/lower_extrem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4038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skele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00438"/>
            <a:ext cx="306228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Bones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828800"/>
            <a:ext cx="4040188" cy="4302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Living tissue (hard form of connective tissue)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Chief supporting tissue of body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6613" y="1828800"/>
            <a:ext cx="4040187" cy="4302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Provide: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PROTECTION for vital structures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SUPPORT for body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Mechanical basis for MOVEMENT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STOREHOUSE for minerals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Continuous supply of new blood cells (PRODUCTION)</a:t>
            </a:r>
          </a:p>
        </p:txBody>
      </p:sp>
    </p:spTree>
    <p:extLst>
      <p:ext uri="{BB962C8B-B14F-4D97-AF65-F5344CB8AC3E}">
        <p14:creationId xmlns:p14="http://schemas.microsoft.com/office/powerpoint/2010/main" val="27038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Skeleton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5334000" cy="43021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Total 206 bones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2800" smtClean="0"/>
              <a:t>Babies born with 270 soft bones; by adulthood these 64 bones will have fused together into hard, permanent bones.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smtClean="0"/>
          </a:p>
        </p:txBody>
      </p:sp>
      <p:pic>
        <p:nvPicPr>
          <p:cNvPr id="6148" name="Picture 10" descr="skelet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14400"/>
            <a:ext cx="27908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57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Bone Anatomy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828800"/>
            <a:ext cx="4040188" cy="4302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u="sng" smtClean="0"/>
              <a:t>Types</a:t>
            </a:r>
            <a:r>
              <a:rPr lang="en-US" altLang="en-US" smtClean="0"/>
              <a:t> </a:t>
            </a:r>
          </a:p>
          <a:p>
            <a:pPr eaLnBrk="1" hangingPunct="1"/>
            <a:r>
              <a:rPr lang="en-US" altLang="en-US" smtClean="0"/>
              <a:t>Flat</a:t>
            </a:r>
          </a:p>
          <a:p>
            <a:pPr eaLnBrk="1" hangingPunct="1"/>
            <a:r>
              <a:rPr lang="en-US" altLang="en-US" smtClean="0"/>
              <a:t>Irregular</a:t>
            </a:r>
          </a:p>
          <a:p>
            <a:pPr eaLnBrk="1" hangingPunct="1"/>
            <a:r>
              <a:rPr lang="en-US" altLang="en-US" smtClean="0"/>
              <a:t>Short</a:t>
            </a:r>
          </a:p>
          <a:p>
            <a:pPr eaLnBrk="1" hangingPunct="1"/>
            <a:r>
              <a:rPr lang="en-US" altLang="en-US" smtClean="0"/>
              <a:t>Long 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6613" y="1828800"/>
            <a:ext cx="4040187" cy="4302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u="sng" smtClean="0"/>
              <a:t>Structures</a:t>
            </a:r>
          </a:p>
          <a:p>
            <a:pPr eaLnBrk="1" hangingPunct="1"/>
            <a:r>
              <a:rPr lang="en-US" altLang="en-US" smtClean="0"/>
              <a:t>Diaphysis</a:t>
            </a:r>
          </a:p>
          <a:p>
            <a:pPr eaLnBrk="1" hangingPunct="1"/>
            <a:r>
              <a:rPr lang="en-US" altLang="en-US" smtClean="0"/>
              <a:t>Epiphysis</a:t>
            </a:r>
          </a:p>
          <a:p>
            <a:pPr eaLnBrk="1" hangingPunct="1"/>
            <a:r>
              <a:rPr lang="en-US" altLang="en-US" smtClean="0"/>
              <a:t>Articular cartilage</a:t>
            </a:r>
          </a:p>
          <a:p>
            <a:pPr eaLnBrk="1" hangingPunct="1"/>
            <a:r>
              <a:rPr lang="en-US" altLang="en-US" smtClean="0"/>
              <a:t>Periosteum</a:t>
            </a:r>
          </a:p>
          <a:p>
            <a:pPr eaLnBrk="1" hangingPunct="1"/>
            <a:r>
              <a:rPr lang="en-US" altLang="en-US" smtClean="0"/>
              <a:t>Medullary cavity</a:t>
            </a:r>
          </a:p>
        </p:txBody>
      </p:sp>
    </p:spTree>
    <p:extLst>
      <p:ext uri="{BB962C8B-B14F-4D97-AF65-F5344CB8AC3E}">
        <p14:creationId xmlns:p14="http://schemas.microsoft.com/office/powerpoint/2010/main" val="38021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 of Bone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828800"/>
            <a:ext cx="4040188" cy="4302125"/>
          </a:xfrm>
        </p:spPr>
        <p:txBody>
          <a:bodyPr/>
          <a:lstStyle/>
          <a:p>
            <a:pPr eaLnBrk="1" hangingPunct="1"/>
            <a:r>
              <a:rPr lang="en-US" altLang="en-US" sz="2400" u="sng" smtClean="0"/>
              <a:t>Flat</a:t>
            </a:r>
          </a:p>
          <a:p>
            <a:pPr lvl="1" eaLnBrk="1" hangingPunct="1"/>
            <a:r>
              <a:rPr lang="en-US" altLang="en-US" sz="2000" smtClean="0"/>
              <a:t>Thin, flattened, and usually a bit curved</a:t>
            </a:r>
          </a:p>
          <a:p>
            <a:pPr lvl="1" eaLnBrk="1" hangingPunct="1"/>
            <a:r>
              <a:rPr lang="en-US" altLang="en-US" sz="2000" smtClean="0"/>
              <a:t>Serve protective function</a:t>
            </a:r>
          </a:p>
          <a:p>
            <a:pPr lvl="1" eaLnBrk="1" hangingPunct="1"/>
            <a:r>
              <a:rPr lang="en-US" altLang="en-US" sz="2000" smtClean="0"/>
              <a:t>Scapula, sternum, ribs, most bones of skull</a:t>
            </a:r>
          </a:p>
          <a:p>
            <a:pPr eaLnBrk="1" hangingPunct="1"/>
            <a:r>
              <a:rPr lang="en-US" altLang="en-US" sz="2400" u="sng" smtClean="0"/>
              <a:t>Irregular</a:t>
            </a:r>
            <a:r>
              <a:rPr lang="en-US" altLang="en-US" sz="2400" smtClean="0"/>
              <a:t> </a:t>
            </a:r>
          </a:p>
          <a:p>
            <a:pPr lvl="1" eaLnBrk="1" hangingPunct="1"/>
            <a:r>
              <a:rPr lang="en-US" altLang="en-US" sz="2000" smtClean="0"/>
              <a:t>Have weird shapes that do not fit other 3 classes</a:t>
            </a:r>
          </a:p>
          <a:p>
            <a:pPr lvl="1" eaLnBrk="1" hangingPunct="1"/>
            <a:r>
              <a:rPr lang="en-US" altLang="en-US" sz="2000" smtClean="0"/>
              <a:t>Vertebrae, hip, 2 skull bones (sphenoid, ethmoid bones) </a:t>
            </a:r>
          </a:p>
        </p:txBody>
      </p:sp>
      <p:sp>
        <p:nvSpPr>
          <p:cNvPr id="8196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6613" y="1828800"/>
            <a:ext cx="4040187" cy="4302125"/>
          </a:xfrm>
        </p:spPr>
        <p:txBody>
          <a:bodyPr/>
          <a:lstStyle/>
          <a:p>
            <a:pPr eaLnBrk="1" hangingPunct="1"/>
            <a:r>
              <a:rPr lang="en-US" altLang="en-US" sz="2400" u="sng" smtClean="0"/>
              <a:t>Short</a:t>
            </a:r>
            <a:r>
              <a:rPr lang="en-US" altLang="en-US" sz="2400" smtClean="0"/>
              <a:t> </a:t>
            </a:r>
          </a:p>
          <a:p>
            <a:pPr lvl="1" eaLnBrk="1" hangingPunct="1"/>
            <a:r>
              <a:rPr lang="en-US" altLang="en-US" sz="2000" smtClean="0"/>
              <a:t>Cube-like in shape</a:t>
            </a:r>
          </a:p>
          <a:p>
            <a:pPr lvl="1" eaLnBrk="1" hangingPunct="1"/>
            <a:r>
              <a:rPr lang="en-US" altLang="en-US" sz="2000" smtClean="0"/>
              <a:t>Found in carpals (wrist) and tarsals (ankle)</a:t>
            </a:r>
          </a:p>
          <a:p>
            <a:pPr eaLnBrk="1" hangingPunct="1"/>
            <a:r>
              <a:rPr lang="en-US" altLang="en-US" sz="2400" u="sng" smtClean="0"/>
              <a:t>Long</a:t>
            </a:r>
            <a:r>
              <a:rPr lang="en-US" altLang="en-US" sz="2400" smtClean="0"/>
              <a:t> </a:t>
            </a:r>
          </a:p>
          <a:p>
            <a:pPr lvl="1" eaLnBrk="1" hangingPunct="1"/>
            <a:r>
              <a:rPr lang="en-US" altLang="en-US" sz="2000" smtClean="0"/>
              <a:t>Much longer than they are wide</a:t>
            </a:r>
          </a:p>
          <a:p>
            <a:pPr lvl="1" eaLnBrk="1" hangingPunct="1"/>
            <a:r>
              <a:rPr lang="en-US" altLang="en-US" sz="2000" smtClean="0"/>
              <a:t>All bones of limbs (except patella, carpals, tarsals)</a:t>
            </a:r>
          </a:p>
          <a:p>
            <a:pPr lvl="1" eaLnBrk="1" hangingPunct="1"/>
            <a:r>
              <a:rPr lang="en-US" altLang="en-US" sz="2000" smtClean="0"/>
              <a:t>Consists of shaft plus 2 expanded ends</a:t>
            </a:r>
          </a:p>
        </p:txBody>
      </p:sp>
    </p:spTree>
    <p:extLst>
      <p:ext uri="{BB962C8B-B14F-4D97-AF65-F5344CB8AC3E}">
        <p14:creationId xmlns:p14="http://schemas.microsoft.com/office/powerpoint/2010/main" val="294360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types-bon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6475"/>
            <a:ext cx="83820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 of Bone</a:t>
            </a:r>
          </a:p>
        </p:txBody>
      </p:sp>
    </p:spTree>
    <p:extLst>
      <p:ext uri="{BB962C8B-B14F-4D97-AF65-F5344CB8AC3E}">
        <p14:creationId xmlns:p14="http://schemas.microsoft.com/office/powerpoint/2010/main" val="24354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Structure of a Long Bone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 u="sng" smtClean="0"/>
              <a:t>Diaphysis</a:t>
            </a:r>
            <a:r>
              <a:rPr lang="en-US" altLang="en-US" sz="2400" smtClean="0"/>
              <a:t>: shaft of long bone</a:t>
            </a:r>
          </a:p>
          <a:p>
            <a:pPr eaLnBrk="1" hangingPunct="1"/>
            <a:r>
              <a:rPr lang="en-US" altLang="en-US" sz="2400" u="sng" smtClean="0"/>
              <a:t>Epiphysis</a:t>
            </a:r>
            <a:r>
              <a:rPr lang="en-US" altLang="en-US" sz="2400" smtClean="0"/>
              <a:t>: end of a long bone</a:t>
            </a:r>
          </a:p>
          <a:p>
            <a:pPr eaLnBrk="1" hangingPunct="1"/>
            <a:r>
              <a:rPr lang="en-US" altLang="en-US" sz="2400" u="sng" smtClean="0"/>
              <a:t>Articular Cartilage</a:t>
            </a:r>
            <a:r>
              <a:rPr lang="en-US" altLang="en-US" sz="2400" smtClean="0"/>
              <a:t>: covers bearing surface of bone</a:t>
            </a:r>
          </a:p>
          <a:p>
            <a:pPr eaLnBrk="1" hangingPunct="1"/>
            <a:r>
              <a:rPr lang="en-US" altLang="en-US" sz="2400" u="sng" smtClean="0"/>
              <a:t>Periosteum</a:t>
            </a:r>
            <a:r>
              <a:rPr lang="en-US" altLang="en-US" sz="2400" smtClean="0"/>
              <a:t>: fibrous tissue that covers the bone</a:t>
            </a:r>
          </a:p>
          <a:p>
            <a:pPr eaLnBrk="1" hangingPunct="1"/>
            <a:r>
              <a:rPr lang="en-US" altLang="en-US" sz="2400" u="sng" smtClean="0"/>
              <a:t>Medullary Canal</a:t>
            </a:r>
            <a:r>
              <a:rPr lang="en-US" altLang="en-US" sz="2400" smtClean="0"/>
              <a:t>: center of the shaft</a:t>
            </a:r>
          </a:p>
        </p:txBody>
      </p:sp>
      <p:pic>
        <p:nvPicPr>
          <p:cNvPr id="10244" name="Picture 9" descr="long_b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3909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24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Bone Formation/Growth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Osteocyte</a:t>
            </a:r>
            <a:r>
              <a:rPr lang="en-US" altLang="en-US" smtClean="0"/>
              <a:t>: bone cell</a:t>
            </a:r>
          </a:p>
          <a:p>
            <a:pPr eaLnBrk="1" hangingPunct="1"/>
            <a:r>
              <a:rPr lang="en-US" altLang="en-US" u="sng" smtClean="0"/>
              <a:t>Ossification</a:t>
            </a:r>
            <a:r>
              <a:rPr lang="en-US" altLang="en-US" smtClean="0"/>
              <a:t>: the process of bone formation</a:t>
            </a:r>
          </a:p>
          <a:p>
            <a:pPr eaLnBrk="1" hangingPunct="1"/>
            <a:r>
              <a:rPr lang="en-US" altLang="en-US" smtClean="0"/>
              <a:t>Bones grow in length and ossify from the center of the diaphysis toward the epiphyseal extremities</a:t>
            </a:r>
          </a:p>
          <a:p>
            <a:pPr eaLnBrk="1" hangingPunct="1"/>
            <a:r>
              <a:rPr lang="en-US" altLang="en-US" u="sng" smtClean="0"/>
              <a:t>Osteoblast</a:t>
            </a:r>
            <a:r>
              <a:rPr lang="en-US" altLang="en-US" smtClean="0"/>
              <a:t>: bone cells that build bone</a:t>
            </a:r>
          </a:p>
          <a:p>
            <a:pPr eaLnBrk="1" hangingPunct="1"/>
            <a:r>
              <a:rPr lang="en-US" altLang="en-US" u="sng" smtClean="0"/>
              <a:t>Osteoclast</a:t>
            </a:r>
            <a:r>
              <a:rPr lang="en-US" altLang="en-US" smtClean="0"/>
              <a:t>: bone cells that reabsorb bone</a:t>
            </a:r>
          </a:p>
        </p:txBody>
      </p:sp>
    </p:spTree>
    <p:extLst>
      <p:ext uri="{BB962C8B-B14F-4D97-AF65-F5344CB8AC3E}">
        <p14:creationId xmlns:p14="http://schemas.microsoft.com/office/powerpoint/2010/main" val="37781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72</TotalTime>
  <Words>509</Words>
  <Application>Microsoft Office PowerPoint</Application>
  <PresentationFormat>On-screen Show (4:3)</PresentationFormat>
  <Paragraphs>122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Comic Sans MS</vt:lpstr>
      <vt:lpstr>Times New Roman</vt:lpstr>
      <vt:lpstr>Tw Cen MT</vt:lpstr>
      <vt:lpstr>Wingdings</vt:lpstr>
      <vt:lpstr>Thatch</vt:lpstr>
      <vt:lpstr>K-W-L Chart: Skeletal System  </vt:lpstr>
      <vt:lpstr>Skeletal System</vt:lpstr>
      <vt:lpstr>Bones</vt:lpstr>
      <vt:lpstr>Skeleton</vt:lpstr>
      <vt:lpstr>Bone Anatomy</vt:lpstr>
      <vt:lpstr>Types of Bone</vt:lpstr>
      <vt:lpstr>Types of Bone</vt:lpstr>
      <vt:lpstr>Structure of a Long Bone</vt:lpstr>
      <vt:lpstr>Bone Formation/Growth</vt:lpstr>
      <vt:lpstr>Axial Skeleton</vt:lpstr>
      <vt:lpstr>Spinal Column</vt:lpstr>
      <vt:lpstr>Appendicular Skeleton</vt:lpstr>
      <vt:lpstr>Skull</vt:lpstr>
      <vt:lpstr>PowerPoint Presentation</vt:lpstr>
      <vt:lpstr>PowerPoint Presentation</vt:lpstr>
      <vt:lpstr>Shoulder</vt:lpstr>
      <vt:lpstr>Chest</vt:lpstr>
      <vt:lpstr>Arm</vt:lpstr>
      <vt:lpstr>Hand</vt:lpstr>
      <vt:lpstr>Upper Extremity</vt:lpstr>
      <vt:lpstr>Spine/Pelvis</vt:lpstr>
      <vt:lpstr>Os Coxa</vt:lpstr>
      <vt:lpstr>PowerPoint Presentation</vt:lpstr>
      <vt:lpstr>Leg</vt:lpstr>
      <vt:lpstr>Foot</vt:lpstr>
      <vt:lpstr>Lower Extremity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Skeletal System</dc:title>
  <dc:creator>Tarik Davis</dc:creator>
  <cp:lastModifiedBy>Lemmond, Megan O.</cp:lastModifiedBy>
  <cp:revision>8</cp:revision>
  <cp:lastPrinted>2015-10-19T12:54:56Z</cp:lastPrinted>
  <dcterms:created xsi:type="dcterms:W3CDTF">2014-10-13T01:49:37Z</dcterms:created>
  <dcterms:modified xsi:type="dcterms:W3CDTF">2015-10-19T12:55:06Z</dcterms:modified>
</cp:coreProperties>
</file>