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-78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87626-9481-47C8-B1C7-9A7A7D61046A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E0B84-40A4-4BA7-A055-B3BF50A67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0371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B6600A1-F8A5-4CF6-9E67-E073A0289F3C}" type="slidenum">
              <a:rPr lang="en-US" altLang="en-US">
                <a:latin typeface="Arial" panose="020B0604020202020204" pitchFamily="34" charset="0"/>
              </a:rPr>
              <a:pPr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Remodeling: process of healing bone often occurs naturally</a:t>
            </a:r>
          </a:p>
        </p:txBody>
      </p:sp>
    </p:spTree>
    <p:extLst>
      <p:ext uri="{BB962C8B-B14F-4D97-AF65-F5344CB8AC3E}">
        <p14:creationId xmlns:p14="http://schemas.microsoft.com/office/powerpoint/2010/main" xmlns="" val="2317237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828801"/>
            <a:ext cx="10972800" cy="207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056063"/>
            <a:ext cx="10972800" cy="2074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5CB5B-01F6-46D5-925B-668CC62EE0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6503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524160"/>
            <a:ext cx="8610600" cy="129302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Stress Fracture</a:t>
            </a:r>
          </a:p>
        </p:txBody>
      </p:sp>
      <p:sp>
        <p:nvSpPr>
          <p:cNvPr id="50179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61082"/>
            <a:ext cx="4038600" cy="539691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Small incomplete break in bone due to: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 smtClean="0"/>
              <a:t>Overuse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 smtClean="0"/>
              <a:t>Poor muscle balance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 smtClean="0"/>
              <a:t>Lack of flexibility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 smtClean="0"/>
              <a:t>Weakness in soft tissue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 smtClean="0"/>
              <a:t>Biomechanical problems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 smtClean="0"/>
              <a:t>Malnutrition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Stresses on body are greater than body can compensate</a:t>
            </a:r>
          </a:p>
        </p:txBody>
      </p:sp>
      <p:pic>
        <p:nvPicPr>
          <p:cNvPr id="50180" name="Picture 14" descr="tibial-stress-fra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7191" y="3421117"/>
            <a:ext cx="3810000" cy="306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7171934" y="1785657"/>
            <a:ext cx="5334000" cy="40241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Symptoms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Pain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Tenderness after activity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b="1" dirty="0" smtClean="0"/>
              <a:t>No or little pain in AM</a:t>
            </a:r>
            <a:r>
              <a:rPr lang="en-US" altLang="en-US" sz="2800" b="1" dirty="0" smtClean="0"/>
              <a:t>,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altLang="en-US" sz="2800" b="1" dirty="0" smtClean="0"/>
              <a:t> </a:t>
            </a:r>
            <a:r>
              <a:rPr lang="en-US" altLang="en-US" sz="2800" b="1" dirty="0" smtClean="0"/>
              <a:t>but pain returns after activity</a:t>
            </a:r>
          </a:p>
        </p:txBody>
      </p:sp>
    </p:spTree>
    <p:extLst>
      <p:ext uri="{BB962C8B-B14F-4D97-AF65-F5344CB8AC3E}">
        <p14:creationId xmlns:p14="http://schemas.microsoft.com/office/powerpoint/2010/main" xmlns="" val="159142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Epiphyseal Plate Fracture</a:t>
            </a:r>
          </a:p>
        </p:txBody>
      </p:sp>
      <p:sp>
        <p:nvSpPr>
          <p:cNvPr id="5120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Break in bone at growth plate</a:t>
            </a:r>
          </a:p>
          <a:p>
            <a:pPr eaLnBrk="1" hangingPunct="1"/>
            <a:r>
              <a:rPr lang="en-US" altLang="en-US" sz="2400" dirty="0"/>
              <a:t>Most in individuals (age 10-16) due to sports participation</a:t>
            </a:r>
          </a:p>
          <a:p>
            <a:pPr eaLnBrk="1" hangingPunct="1"/>
            <a:r>
              <a:rPr lang="en-US" altLang="en-US" sz="2400" dirty="0"/>
              <a:t>X-ray won’t show </a:t>
            </a:r>
            <a:r>
              <a:rPr lang="en-US" altLang="en-US" sz="2400" dirty="0" err="1"/>
              <a:t>fx</a:t>
            </a:r>
            <a:r>
              <a:rPr lang="en-US" altLang="en-US" sz="2400" dirty="0"/>
              <a:t> of epiphyseal b/c epiphyseal plate shows up clear</a:t>
            </a:r>
          </a:p>
        </p:txBody>
      </p:sp>
      <p:pic>
        <p:nvPicPr>
          <p:cNvPr id="51204" name="Picture 7" descr="child_hip_slipped_cfe_anatomy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340100"/>
            <a:ext cx="324485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9" descr="epiphyseal-p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1" y="3810001"/>
            <a:ext cx="2505075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320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Fractures</a:t>
            </a:r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/>
              <a:t>Signs &amp; Symptoms</a:t>
            </a:r>
          </a:p>
          <a:p>
            <a:pPr lvl="1" eaLnBrk="1" hangingPunct="1"/>
            <a:r>
              <a:rPr lang="en-US" altLang="en-US" sz="2400" dirty="0" smtClean="0"/>
              <a:t>Swelling (edema)</a:t>
            </a:r>
          </a:p>
          <a:p>
            <a:pPr lvl="1" eaLnBrk="1" hangingPunct="1"/>
            <a:r>
              <a:rPr lang="en-US" altLang="en-US" sz="2400" dirty="0" smtClean="0"/>
              <a:t>Deformity</a:t>
            </a:r>
          </a:p>
          <a:p>
            <a:pPr lvl="1" eaLnBrk="1" hangingPunct="1"/>
            <a:r>
              <a:rPr lang="en-US" altLang="en-US" sz="2400" dirty="0" smtClean="0"/>
              <a:t>Pain</a:t>
            </a:r>
          </a:p>
          <a:p>
            <a:pPr lvl="1" eaLnBrk="1" hangingPunct="1"/>
            <a:r>
              <a:rPr lang="en-US" altLang="en-US" sz="2400" dirty="0" smtClean="0"/>
              <a:t>Tenderness</a:t>
            </a:r>
          </a:p>
          <a:p>
            <a:pPr lvl="1" eaLnBrk="1" hangingPunct="1"/>
            <a:r>
              <a:rPr lang="en-US" altLang="en-US" sz="2400" dirty="0" smtClean="0"/>
              <a:t>Discoloration</a:t>
            </a:r>
          </a:p>
          <a:p>
            <a:pPr lvl="1" eaLnBrk="1" hangingPunct="1"/>
            <a:r>
              <a:rPr lang="en-US" altLang="en-US" sz="2400" dirty="0" smtClean="0"/>
              <a:t>Loss of function</a:t>
            </a:r>
          </a:p>
        </p:txBody>
      </p:sp>
      <p:sp>
        <p:nvSpPr>
          <p:cNvPr id="52228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/>
              <a:t>Treatment</a:t>
            </a:r>
          </a:p>
          <a:p>
            <a:pPr lvl="1" eaLnBrk="1" hangingPunct="1"/>
            <a:r>
              <a:rPr lang="en-US" altLang="en-US" sz="2400" dirty="0" smtClean="0"/>
              <a:t>Internal fixation</a:t>
            </a:r>
          </a:p>
          <a:p>
            <a:pPr lvl="1" eaLnBrk="1" hangingPunct="1"/>
            <a:r>
              <a:rPr lang="en-US" altLang="en-US" sz="2400" dirty="0" smtClean="0"/>
              <a:t>External fixation</a:t>
            </a:r>
          </a:p>
          <a:p>
            <a:pPr lvl="1" eaLnBrk="1" hangingPunct="1"/>
            <a:r>
              <a:rPr lang="en-US" altLang="en-US" sz="2400" dirty="0" smtClean="0"/>
              <a:t>Remodeling: process of absorbing and replacing bone</a:t>
            </a:r>
          </a:p>
        </p:txBody>
      </p:sp>
    </p:spTree>
    <p:extLst>
      <p:ext uri="{BB962C8B-B14F-4D97-AF65-F5344CB8AC3E}">
        <p14:creationId xmlns:p14="http://schemas.microsoft.com/office/powerpoint/2010/main" xmlns="" val="339226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Treatment &amp; Repair</a:t>
            </a:r>
          </a:p>
        </p:txBody>
      </p:sp>
      <p:sp>
        <p:nvSpPr>
          <p:cNvPr id="5325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u="sng" dirty="0" smtClean="0"/>
              <a:t>Internal Fixation</a:t>
            </a:r>
          </a:p>
          <a:p>
            <a:pPr eaLnBrk="1" hangingPunct="1"/>
            <a:r>
              <a:rPr lang="en-US" altLang="en-US" dirty="0" smtClean="0"/>
              <a:t>Surgery required to align bones and reduce fracture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5325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248400" y="4876800"/>
            <a:ext cx="4038600" cy="1981200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External Fixation</a:t>
            </a:r>
          </a:p>
          <a:p>
            <a:pPr eaLnBrk="1" hangingPunct="1"/>
            <a:r>
              <a:rPr lang="en-US" altLang="en-US" dirty="0" smtClean="0"/>
              <a:t>Use of cast to keep bones aligned while natural healing occurs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53253" name="Picture 8" descr="102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760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10" descr="uniplanar_exfix-tib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94559"/>
            <a:ext cx="4479925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7852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Skeletal Injuries</a:t>
            </a:r>
          </a:p>
        </p:txBody>
      </p:sp>
      <p:sp>
        <p:nvSpPr>
          <p:cNvPr id="54275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u="sng" dirty="0" smtClean="0"/>
              <a:t>Subluxation</a:t>
            </a:r>
          </a:p>
          <a:p>
            <a:pPr eaLnBrk="1" hangingPunct="1"/>
            <a:r>
              <a:rPr lang="en-US" altLang="en-US" dirty="0" smtClean="0"/>
              <a:t>Occurs when bone displaces, then returns to normal position</a:t>
            </a:r>
          </a:p>
        </p:txBody>
      </p:sp>
      <p:sp>
        <p:nvSpPr>
          <p:cNvPr id="54276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u="sng" dirty="0" smtClean="0"/>
              <a:t>Dislocation</a:t>
            </a:r>
          </a:p>
          <a:p>
            <a:pPr eaLnBrk="1" hangingPunct="1"/>
            <a:r>
              <a:rPr lang="en-US" altLang="en-US" dirty="0" smtClean="0"/>
              <a:t>Occurs when significant force displaces bone so that the two bone ends in a joint no longer add up</a:t>
            </a:r>
          </a:p>
        </p:txBody>
      </p:sp>
      <p:pic>
        <p:nvPicPr>
          <p:cNvPr id="54277" name="Picture 7" descr="dislo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0971" y="3657600"/>
            <a:ext cx="4643438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465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310</TotalTime>
  <Words>180</Words>
  <Application>Microsoft Office PowerPoint</Application>
  <PresentationFormat>Custom</PresentationFormat>
  <Paragraphs>42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Vapor Trail</vt:lpstr>
      <vt:lpstr>Stress Fracture</vt:lpstr>
      <vt:lpstr>Epiphyseal Plate Fracture</vt:lpstr>
      <vt:lpstr>Fractures</vt:lpstr>
      <vt:lpstr>Treatment &amp; Repair</vt:lpstr>
      <vt:lpstr>Skeletal Injuries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 Fracture</dc:title>
  <dc:creator>Oxendine, Megan E.</dc:creator>
  <cp:lastModifiedBy>megane.oxendine</cp:lastModifiedBy>
  <cp:revision>20</cp:revision>
  <dcterms:created xsi:type="dcterms:W3CDTF">2014-10-13T23:05:13Z</dcterms:created>
  <dcterms:modified xsi:type="dcterms:W3CDTF">2014-10-16T16:36:29Z</dcterms:modified>
</cp:coreProperties>
</file>