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9E3CB-CE07-44A2-A90C-42CE991829A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70288-4C87-4AFA-AC33-1310F66020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Ectopic pregnancy=a complication of pregnancy in which the pregnancy implants outside the uterine cavity </a:t>
            </a:r>
          </a:p>
          <a:p>
            <a:r>
              <a:rPr lang="en-US" smtClean="0"/>
              <a:t>Ectopic kidney=not located in the usual position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DA7982-08C3-494D-8EC4-527C09C7CB71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DB420A-3BB5-485B-8972-6EB1D3FF3C36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B462B7-B499-44B1-8774-F5052E79E88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CD64A8-E0F3-4CAE-9455-A59E4E0270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err="1" smtClean="0"/>
              <a:t>Ipsilateral</a:t>
            </a:r>
            <a:r>
              <a:rPr lang="en-US" dirty="0" smtClean="0"/>
              <a:t>/</a:t>
            </a:r>
            <a:r>
              <a:rPr lang="en-US" dirty="0" err="1" smtClean="0"/>
              <a:t>Contralateral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Ipsilateral</a:t>
            </a:r>
            <a:r>
              <a:rPr lang="en-US" dirty="0" smtClean="0"/>
              <a:t>—on the same side as another structure </a:t>
            </a:r>
          </a:p>
          <a:p>
            <a:pPr marL="742950" lvl="1" indent="-285750" eaLnBrk="1" hangingPunct="1"/>
            <a:r>
              <a:rPr lang="en-US" dirty="0" smtClean="0"/>
              <a:t>i.e. the left arm is </a:t>
            </a:r>
            <a:r>
              <a:rPr lang="en-US" b="1" dirty="0" err="1" smtClean="0"/>
              <a:t>ipsilateral</a:t>
            </a:r>
            <a:r>
              <a:rPr lang="en-US" b="1" dirty="0" smtClean="0"/>
              <a:t> to</a:t>
            </a:r>
            <a:r>
              <a:rPr lang="en-US" dirty="0" smtClean="0"/>
              <a:t> the left leg. </a:t>
            </a:r>
          </a:p>
          <a:p>
            <a:pPr eaLnBrk="1" hangingPunct="1"/>
            <a:r>
              <a:rPr lang="en-US" dirty="0" err="1" smtClean="0"/>
              <a:t>Contralateral</a:t>
            </a:r>
            <a:r>
              <a:rPr lang="en-US" dirty="0" smtClean="0"/>
              <a:t>—on the opposite from another structure</a:t>
            </a:r>
          </a:p>
          <a:p>
            <a:pPr marL="742950" lvl="1" indent="-285750" eaLnBrk="1" hangingPunct="1"/>
            <a:r>
              <a:rPr lang="en-US" dirty="0" smtClean="0"/>
              <a:t>i.e. the left arm is </a:t>
            </a:r>
            <a:r>
              <a:rPr lang="en-US" b="1" dirty="0" err="1" smtClean="0"/>
              <a:t>contralateral</a:t>
            </a:r>
            <a:r>
              <a:rPr lang="en-US" b="1" dirty="0" smtClean="0"/>
              <a:t> to</a:t>
            </a:r>
            <a:r>
              <a:rPr lang="en-US" dirty="0" smtClean="0"/>
              <a:t> the right arm, or the right leg.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angle_move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1750"/>
            <a:ext cx="5922963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57594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5" descr="f34-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307138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r>
              <a:rPr lang="en-US" dirty="0" smtClean="0"/>
              <a:t>Superficial/Intermediate/Deep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Superficial—near the outer surface of the body </a:t>
            </a:r>
          </a:p>
          <a:p>
            <a:pPr lvl="1"/>
            <a:r>
              <a:rPr lang="en-US" sz="2200" dirty="0" smtClean="0"/>
              <a:t>i.e. skin is </a:t>
            </a:r>
            <a:r>
              <a:rPr lang="en-US" sz="2200" b="1" dirty="0" smtClean="0"/>
              <a:t>superficial to</a:t>
            </a:r>
            <a:r>
              <a:rPr lang="en-US" sz="2200" dirty="0" smtClean="0"/>
              <a:t> the muscle layer</a:t>
            </a:r>
          </a:p>
          <a:p>
            <a:r>
              <a:rPr lang="en-US" sz="2600" dirty="0" smtClean="0"/>
              <a:t>Intermediate—between two other structures </a:t>
            </a:r>
          </a:p>
          <a:p>
            <a:pPr lvl="1"/>
            <a:r>
              <a:rPr lang="en-US" sz="2200" dirty="0" smtClean="0"/>
              <a:t>i.e. the naval is </a:t>
            </a:r>
            <a:r>
              <a:rPr lang="en-US" sz="2200" b="1" dirty="0" smtClean="0"/>
              <a:t>intermediate to</a:t>
            </a:r>
            <a:r>
              <a:rPr lang="en-US" sz="2200" dirty="0" smtClean="0"/>
              <a:t> (or </a:t>
            </a:r>
            <a:r>
              <a:rPr lang="en-US" sz="2200" b="1" dirty="0" smtClean="0"/>
              <a:t>intermediate between</a:t>
            </a:r>
            <a:r>
              <a:rPr lang="en-US" sz="2200" dirty="0" smtClean="0"/>
              <a:t>) the left arm and the </a:t>
            </a:r>
            <a:r>
              <a:rPr lang="en-US" sz="2200" dirty="0" err="1" smtClean="0"/>
              <a:t>contralateral</a:t>
            </a:r>
            <a:r>
              <a:rPr lang="en-US" sz="2200" dirty="0" smtClean="0"/>
              <a:t> (right) leg. </a:t>
            </a:r>
          </a:p>
          <a:p>
            <a:r>
              <a:rPr lang="en-US" sz="2600" dirty="0" smtClean="0"/>
              <a:t>Deep—further away from the surface of the body </a:t>
            </a:r>
          </a:p>
          <a:p>
            <a:pPr lvl="1"/>
            <a:r>
              <a:rPr lang="en-US" sz="2200" dirty="0" smtClean="0"/>
              <a:t>i.e. the muscular layer is </a:t>
            </a:r>
            <a:r>
              <a:rPr lang="en-US" sz="2200" b="1" dirty="0" smtClean="0"/>
              <a:t>deep to</a:t>
            </a:r>
            <a:r>
              <a:rPr lang="en-US" sz="2200" dirty="0" smtClean="0"/>
              <a:t> the skin, but superficial to the intestines.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Superficial/Intermediate/Deep</a:t>
            </a:r>
          </a:p>
        </p:txBody>
      </p:sp>
      <p:pic>
        <p:nvPicPr>
          <p:cNvPr id="35843" name="Picture 6" descr="Fig-182-Superficial-and-deep-structures-of-the-back-of-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6664325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 descr="TraumaticArthritisHi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066800"/>
            <a:ext cx="47625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err="1" smtClean="0"/>
              <a:t>Avascular</a:t>
            </a:r>
            <a:endParaRPr lang="en-US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9263"/>
            <a:ext cx="30480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Without blood circulation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Ectopic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9263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Occurring in an abnormal position or place</a:t>
            </a:r>
          </a:p>
        </p:txBody>
      </p:sp>
      <p:pic>
        <p:nvPicPr>
          <p:cNvPr id="37892" name="Picture 6" descr="9972066463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4560888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8" descr="anatomy_Ectopic_Kidn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609600"/>
            <a:ext cx="27051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Body Cavities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719263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Thoracic Cavity</a:t>
            </a:r>
          </a:p>
          <a:p>
            <a:pPr eaLnBrk="1" hangingPunct="1"/>
            <a:r>
              <a:rPr lang="en-US" sz="2600" dirty="0" smtClean="0"/>
              <a:t>Abdominal and Pelvic Cavity</a:t>
            </a:r>
          </a:p>
          <a:p>
            <a:pPr eaLnBrk="1" hangingPunct="1"/>
            <a:r>
              <a:rPr lang="en-US" sz="2600" dirty="0" smtClean="0"/>
              <a:t>Dorsal Cavity</a:t>
            </a:r>
          </a:p>
        </p:txBody>
      </p:sp>
      <p:pic>
        <p:nvPicPr>
          <p:cNvPr id="38916" name="Picture 7" descr="Illustration of the cavaties of the human bo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393065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Thoracic Cavity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719263"/>
            <a:ext cx="4038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Upper ventral, thoracic or chest cavity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Contains: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Heart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Lungs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Trachea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Esophagus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Large blood vessels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Nerves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Bound laterally by ribs and the diaphragm caudally</a:t>
            </a:r>
          </a:p>
        </p:txBody>
      </p:sp>
      <p:pic>
        <p:nvPicPr>
          <p:cNvPr id="39940" name="Picture 6" descr="Illustration of the cavati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3930650" cy="4746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err="1" smtClean="0"/>
              <a:t>Abdominopelvic</a:t>
            </a:r>
            <a:r>
              <a:rPr lang="en-US" dirty="0" smtClean="0"/>
              <a:t> Cavity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719263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Lower part of ventral cavity</a:t>
            </a:r>
          </a:p>
          <a:p>
            <a:pPr eaLnBrk="1" hangingPunct="1"/>
            <a:r>
              <a:rPr lang="en-US" sz="2600" dirty="0" smtClean="0"/>
              <a:t>Abdominal:</a:t>
            </a:r>
          </a:p>
          <a:p>
            <a:pPr lvl="1" eaLnBrk="1" hangingPunct="1"/>
            <a:r>
              <a:rPr lang="en-US" sz="2200" dirty="0" smtClean="0"/>
              <a:t>Gastrointestinal tract</a:t>
            </a:r>
          </a:p>
          <a:p>
            <a:pPr lvl="1" eaLnBrk="1" hangingPunct="1"/>
            <a:r>
              <a:rPr lang="en-US" sz="2200" dirty="0" smtClean="0"/>
              <a:t>Kidneys</a:t>
            </a:r>
          </a:p>
          <a:p>
            <a:pPr lvl="1" eaLnBrk="1" hangingPunct="1"/>
            <a:r>
              <a:rPr lang="en-US" sz="2200" dirty="0" smtClean="0"/>
              <a:t>Adrenal glands</a:t>
            </a:r>
          </a:p>
          <a:p>
            <a:pPr eaLnBrk="1" hangingPunct="1"/>
            <a:r>
              <a:rPr lang="en-US" sz="2600" dirty="0" smtClean="0"/>
              <a:t>Pelvic:</a:t>
            </a:r>
          </a:p>
          <a:p>
            <a:pPr lvl="1" eaLnBrk="1" hangingPunct="1"/>
            <a:r>
              <a:rPr lang="en-US" sz="2200" dirty="0" err="1" smtClean="0"/>
              <a:t>Urogenital</a:t>
            </a:r>
            <a:r>
              <a:rPr lang="en-US" sz="2200" dirty="0" smtClean="0"/>
              <a:t> system</a:t>
            </a:r>
          </a:p>
          <a:p>
            <a:pPr lvl="1" eaLnBrk="1" hangingPunct="1"/>
            <a:r>
              <a:rPr lang="en-US" sz="2200" dirty="0" smtClean="0"/>
              <a:t>Rectum </a:t>
            </a:r>
          </a:p>
        </p:txBody>
      </p:sp>
      <p:pic>
        <p:nvPicPr>
          <p:cNvPr id="40964" name="Picture 6" descr="Illustration of the cavati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24000"/>
            <a:ext cx="3930650" cy="4746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Dorsal Cavity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719263"/>
            <a:ext cx="4038600" cy="44116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Smaller of two main cavities</a:t>
            </a:r>
          </a:p>
          <a:p>
            <a:pPr eaLnBrk="1" hangingPunct="1"/>
            <a:r>
              <a:rPr lang="en-US" sz="2600" dirty="0" smtClean="0"/>
              <a:t>Upper portion:</a:t>
            </a:r>
          </a:p>
          <a:p>
            <a:pPr lvl="1" eaLnBrk="1" hangingPunct="1"/>
            <a:r>
              <a:rPr lang="en-US" sz="2200" dirty="0" smtClean="0"/>
              <a:t>Cranial cavity</a:t>
            </a:r>
          </a:p>
          <a:p>
            <a:pPr lvl="1" eaLnBrk="1" hangingPunct="1"/>
            <a:r>
              <a:rPr lang="en-US" sz="2200" dirty="0" smtClean="0"/>
              <a:t>Brain </a:t>
            </a:r>
          </a:p>
          <a:p>
            <a:pPr eaLnBrk="1" hangingPunct="1"/>
            <a:r>
              <a:rPr lang="en-US" sz="2600" dirty="0" smtClean="0"/>
              <a:t>Lower portion:</a:t>
            </a:r>
          </a:p>
          <a:p>
            <a:pPr lvl="1" eaLnBrk="1" hangingPunct="1"/>
            <a:r>
              <a:rPr lang="en-US" sz="2200" dirty="0" smtClean="0"/>
              <a:t>Vertebral canal house spinal cord</a:t>
            </a:r>
          </a:p>
        </p:txBody>
      </p:sp>
      <p:pic>
        <p:nvPicPr>
          <p:cNvPr id="41988" name="Picture 6" descr="Illustration of the cavaties of the human body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0"/>
            <a:ext cx="3930650" cy="4746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225</Words>
  <Application>Microsoft Office PowerPoint</Application>
  <PresentationFormat>On-screen Show (4:3)</PresentationFormat>
  <Paragraphs>51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Ipsilateral/Contralateral</vt:lpstr>
      <vt:lpstr>Superficial/Intermediate/Deep</vt:lpstr>
      <vt:lpstr>Superficial/Intermediate/Deep</vt:lpstr>
      <vt:lpstr>Avascular</vt:lpstr>
      <vt:lpstr>Ectopic</vt:lpstr>
      <vt:lpstr>Body Cavities</vt:lpstr>
      <vt:lpstr>Thoracic Cavity</vt:lpstr>
      <vt:lpstr>Abdominopelvic Cavity</vt:lpstr>
      <vt:lpstr>Dorsal Cavity</vt:lpstr>
      <vt:lpstr>Slide 10</vt:lpstr>
      <vt:lpstr>Slide 11</vt:lpstr>
      <vt:lpstr>Slide 12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Ipsilateral/Contralateral</dc:title>
  <dc:creator>megane.oxendine</dc:creator>
  <cp:lastModifiedBy>megane.oxendine</cp:lastModifiedBy>
  <cp:revision>8</cp:revision>
  <dcterms:created xsi:type="dcterms:W3CDTF">2014-10-07T12:06:56Z</dcterms:created>
  <dcterms:modified xsi:type="dcterms:W3CDTF">2014-10-07T13:45:52Z</dcterms:modified>
</cp:coreProperties>
</file>