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438C8-AD38-4241-9B7E-7D8DE74FB3B2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3B1F0-A658-4EFA-882E-9D07E923E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16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11EBC-D2D7-465F-BAEF-FC662F7363A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Think quickly, calmly</a:t>
            </a:r>
          </a:p>
          <a:p>
            <a:pPr eaLnBrk="1" hangingPunct="1"/>
            <a:r>
              <a:rPr lang="en-US" smtClean="0"/>
              <a:t>Initial Eval:</a:t>
            </a:r>
          </a:p>
          <a:p>
            <a:pPr eaLnBrk="1" hangingPunct="1"/>
            <a:r>
              <a:rPr lang="en-US" smtClean="0"/>
              <a:t>Rule out ER conditions</a:t>
            </a:r>
          </a:p>
          <a:p>
            <a:pPr eaLnBrk="1" hangingPunct="1"/>
            <a:r>
              <a:rPr lang="en-US" smtClean="0"/>
              <a:t>Transport off field? How?</a:t>
            </a:r>
          </a:p>
          <a:p>
            <a:pPr eaLnBrk="1" hangingPunct="1"/>
            <a:r>
              <a:rPr lang="en-US" smtClean="0"/>
              <a:t>Return to play? Referral?</a:t>
            </a:r>
          </a:p>
          <a:p>
            <a:pPr eaLnBrk="1" hangingPunct="1"/>
            <a:r>
              <a:rPr lang="en-US" smtClean="0"/>
              <a:t>Safety first!!</a:t>
            </a:r>
          </a:p>
        </p:txBody>
      </p:sp>
    </p:spTree>
    <p:extLst>
      <p:ext uri="{BB962C8B-B14F-4D97-AF65-F5344CB8AC3E}">
        <p14:creationId xmlns:p14="http://schemas.microsoft.com/office/powerpoint/2010/main" val="198966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2C5053-CBF2-438A-8EE8-5CEEDBF034B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Communicate with physician</a:t>
            </a:r>
          </a:p>
        </p:txBody>
      </p:sp>
    </p:spTree>
    <p:extLst>
      <p:ext uri="{BB962C8B-B14F-4D97-AF65-F5344CB8AC3E}">
        <p14:creationId xmlns:p14="http://schemas.microsoft.com/office/powerpoint/2010/main" val="197065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4C944B-7875-4B07-A708-5791A86759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CEU’s awarded for attending symposiums, seminars, workshops, conferences; serving as a speaker, panelist, or certification exam model; authoring a research article in a professional journal, authoring or editing a textbook; completing a JAT quiz; obtaining CPR, first aid, or EMT certification.</a:t>
            </a:r>
          </a:p>
          <a:p>
            <a:pPr eaLnBrk="1" hangingPunct="1"/>
            <a:r>
              <a:rPr lang="en-US" dirty="0" smtClean="0"/>
              <a:t>All ATC must demonstrate proof of CPR certification at least once during 3 year term</a:t>
            </a:r>
          </a:p>
        </p:txBody>
      </p:sp>
    </p:spTree>
    <p:extLst>
      <p:ext uri="{BB962C8B-B14F-4D97-AF65-F5344CB8AC3E}">
        <p14:creationId xmlns:p14="http://schemas.microsoft.com/office/powerpoint/2010/main" val="239888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F3B9E-E689-4127-8CA7-BF5160A4A5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Learn from experience, don’t dwell</a:t>
            </a:r>
          </a:p>
          <a:p>
            <a:pPr eaLnBrk="1" hangingPunct="1"/>
            <a:r>
              <a:rPr lang="en-US" dirty="0" smtClean="0"/>
              <a:t>Don’t be afraid to refer, could be more serious than initially thought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40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EDC08-7A2B-45BC-9DFB-84005AB12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F2BB-2C79-4756-B8D0-A8B1B2B59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4C283D2-581A-4B3F-A7EC-37E016207ACB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D9C298-D597-417E-9570-11C8669502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9/1/16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What is the process to become an ATC? </a:t>
            </a:r>
          </a:p>
          <a:p>
            <a:endParaRPr lang="en-US" sz="2900" dirty="0" smtClean="0"/>
          </a:p>
          <a:p>
            <a:r>
              <a:rPr lang="en-US" sz="2900" dirty="0" smtClean="0"/>
              <a:t>Name two ways to obtain CEU’s.</a:t>
            </a:r>
          </a:p>
          <a:p>
            <a:endParaRPr lang="en-US" sz="2900" dirty="0" smtClean="0"/>
          </a:p>
          <a:p>
            <a:r>
              <a:rPr lang="en-US" sz="2900" dirty="0" smtClean="0"/>
              <a:t>Explain what Title IX is. Do you agree with this legislation? Give supporting evidence to argue your opinion.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Skills cont.</a:t>
            </a:r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6. Experience:</a:t>
            </a:r>
          </a:p>
          <a:p>
            <a:pPr eaLnBrk="1" hangingPunct="1"/>
            <a:r>
              <a:rPr lang="en-US" sz="2400" smtClean="0"/>
              <a:t>Confidence</a:t>
            </a:r>
          </a:p>
          <a:p>
            <a:pPr eaLnBrk="1" hangingPunct="1"/>
            <a:r>
              <a:rPr lang="en-US" sz="2400" smtClean="0"/>
              <a:t>Assessment skills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7. Patience (with):</a:t>
            </a:r>
          </a:p>
          <a:p>
            <a:pPr eaLnBrk="1" hangingPunct="1"/>
            <a:r>
              <a:rPr lang="en-US" sz="2400" smtClean="0"/>
              <a:t>Evaluation</a:t>
            </a:r>
          </a:p>
          <a:p>
            <a:pPr eaLnBrk="1" hangingPunct="1"/>
            <a:r>
              <a:rPr lang="en-US" sz="2400" smtClean="0"/>
              <a:t>Athlete</a:t>
            </a:r>
          </a:p>
          <a:p>
            <a:pPr eaLnBrk="1" hangingPunct="1"/>
            <a:r>
              <a:rPr lang="en-US" sz="2400" smtClean="0"/>
              <a:t>Self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27652" name="Picture 9" descr="Tyrone(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514600"/>
            <a:ext cx="5064125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Skills cont.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8. Referral:</a:t>
            </a:r>
          </a:p>
          <a:p>
            <a:pPr eaLnBrk="1" hangingPunct="1"/>
            <a:r>
              <a:rPr lang="en-US" sz="2400" smtClean="0"/>
              <a:t>Record all information</a:t>
            </a:r>
          </a:p>
          <a:p>
            <a:pPr eaLnBrk="1" hangingPunct="1"/>
            <a:r>
              <a:rPr lang="en-US" sz="2400" smtClean="0"/>
              <a:t>Send to physician</a:t>
            </a:r>
          </a:p>
          <a:p>
            <a:pPr lvl="1" eaLnBrk="1" hangingPunct="1"/>
            <a:r>
              <a:rPr lang="en-US" sz="2000" smtClean="0"/>
              <a:t>Doubts, concerns</a:t>
            </a:r>
          </a:p>
          <a:p>
            <a:pPr eaLnBrk="1" hangingPunct="1"/>
            <a:r>
              <a:rPr lang="en-US" sz="2400" smtClean="0"/>
              <a:t>Clearance</a:t>
            </a:r>
          </a:p>
        </p:txBody>
      </p:sp>
      <p:pic>
        <p:nvPicPr>
          <p:cNvPr id="28676" name="Picture 5" descr="doctor-xray-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3436938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personal qualities make a good Athletic Trainer?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Empathy</a:t>
            </a:r>
          </a:p>
          <a:p>
            <a:pPr eaLnBrk="1" hangingPunct="1"/>
            <a:r>
              <a:rPr lang="en-US" sz="2400" smtClean="0"/>
              <a:t>Flexibility</a:t>
            </a:r>
          </a:p>
          <a:p>
            <a:pPr eaLnBrk="1" hangingPunct="1"/>
            <a:r>
              <a:rPr lang="en-US" sz="2400" smtClean="0"/>
              <a:t>Ability to adapt</a:t>
            </a:r>
          </a:p>
          <a:p>
            <a:pPr eaLnBrk="1" hangingPunct="1"/>
            <a:r>
              <a:rPr lang="en-US" sz="2400" smtClean="0"/>
              <a:t>Stamina</a:t>
            </a:r>
          </a:p>
          <a:p>
            <a:pPr eaLnBrk="1" hangingPunct="1"/>
            <a:r>
              <a:rPr lang="en-US" sz="2400" smtClean="0"/>
              <a:t>Ability to communicate</a:t>
            </a:r>
          </a:p>
          <a:p>
            <a:pPr eaLnBrk="1" hangingPunct="1"/>
            <a:r>
              <a:rPr lang="en-US" sz="2400" smtClean="0"/>
              <a:t>Personability with athletes</a:t>
            </a:r>
          </a:p>
          <a:p>
            <a:pPr eaLnBrk="1" hangingPunct="1"/>
            <a:r>
              <a:rPr lang="en-US" sz="2400" smtClean="0"/>
              <a:t>Listener (counselor)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Common sense</a:t>
            </a:r>
          </a:p>
          <a:p>
            <a:pPr eaLnBrk="1" hangingPunct="1"/>
            <a:r>
              <a:rPr lang="en-US" sz="2400" smtClean="0"/>
              <a:t>Good judgment</a:t>
            </a:r>
          </a:p>
          <a:p>
            <a:pPr eaLnBrk="1" hangingPunct="1"/>
            <a:r>
              <a:rPr lang="en-US" sz="2400" smtClean="0"/>
              <a:t>Intellectual curiosity</a:t>
            </a:r>
          </a:p>
          <a:p>
            <a:pPr eaLnBrk="1" hangingPunct="1"/>
            <a:r>
              <a:rPr lang="en-US" sz="2400" smtClean="0"/>
              <a:t>Education</a:t>
            </a:r>
          </a:p>
          <a:p>
            <a:pPr eaLnBrk="1" hangingPunct="1"/>
            <a:r>
              <a:rPr lang="en-US" sz="2400" smtClean="0"/>
              <a:t>Experience</a:t>
            </a:r>
          </a:p>
          <a:p>
            <a:pPr eaLnBrk="1" hangingPunct="1"/>
            <a:r>
              <a:rPr lang="en-US" sz="2400" smtClean="0"/>
              <a:t>Confidence</a:t>
            </a:r>
          </a:p>
          <a:p>
            <a:pPr eaLnBrk="1" hangingPunct="1"/>
            <a:r>
              <a:rPr lang="en-US" sz="2400" smtClean="0"/>
              <a:t>Patience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Required Skills</a:t>
            </a:r>
          </a:p>
        </p:txBody>
      </p:sp>
      <p:sp>
        <p:nvSpPr>
          <p:cNvPr id="30723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Problem solving 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Deductive reasoning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Good judgment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Good decision making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Proficient knowledge of anatomy, physiology, biology, and advanced first aid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Motor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Communication skills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Ability to work well with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Ability to work well under stressful 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Ability to maintain poise in emergencies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about it…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TITLE IX</a:t>
            </a:r>
          </a:p>
          <a:p>
            <a:pPr lvl="1"/>
            <a:r>
              <a:rPr lang="en-US" dirty="0"/>
              <a:t>Each group will be told to be on the side for or against this federal law. </a:t>
            </a:r>
          </a:p>
          <a:p>
            <a:pPr lvl="1"/>
            <a:r>
              <a:rPr lang="en-US" dirty="0"/>
              <a:t>Once you are told which side to be on, your group will be given 5 mins to develop 4 statements that supports your side. </a:t>
            </a:r>
          </a:p>
          <a:p>
            <a:r>
              <a:rPr lang="en-US" dirty="0"/>
              <a:t>Share out with the class.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832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a pre-participation examination is. </a:t>
            </a:r>
          </a:p>
          <a:p>
            <a:pPr marL="64008" indent="0">
              <a:buNone/>
            </a:pPr>
            <a:endParaRPr lang="en-US" dirty="0" smtClean="0"/>
          </a:p>
          <a:p>
            <a:r>
              <a:rPr lang="en-US" dirty="0" smtClean="0"/>
              <a:t>Why is knowing the fundamentals of each sport important to know as an ATC? </a:t>
            </a:r>
            <a:endParaRPr lang="en-US" dirty="0" smtClean="0"/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35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Roles and Responsibilities of the Athletic Trainer (6 domains tested)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Preventative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Recognition, Evaluation, and Immediate Care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Rehabilitation Course of Action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Administration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Professional Development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Personal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1. Preventative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Pre-Participation Screening (PPE)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Conditioning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Total 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Sport or injury specific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Monitoring Environmental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Field conditions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Weather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Properly Fitted Equipment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Educate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Parents, coaches, athletes</a:t>
            </a:r>
          </a:p>
        </p:txBody>
      </p:sp>
      <p:pic>
        <p:nvPicPr>
          <p:cNvPr id="20484" name="Picture 7" descr="stretches-ease-fibromyalgia-muscle-pain-200X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14800"/>
            <a:ext cx="18192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smtClean="0"/>
              <a:t>2. Recognition, Evaluation, and Immediate Care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Emergency</a:t>
            </a:r>
          </a:p>
          <a:p>
            <a:pPr eaLnBrk="1" hangingPunct="1"/>
            <a:r>
              <a:rPr lang="en-US" smtClean="0"/>
              <a:t>Acute</a:t>
            </a:r>
          </a:p>
          <a:p>
            <a:pPr eaLnBrk="1" hangingPunct="1"/>
            <a:r>
              <a:rPr lang="en-US" smtClean="0"/>
              <a:t>Course of Action</a:t>
            </a:r>
          </a:p>
        </p:txBody>
      </p:sp>
      <p:pic>
        <p:nvPicPr>
          <p:cNvPr id="21508" name="Picture 5" descr="ambulanz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962400"/>
            <a:ext cx="4762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3. Rehabilitation Course of Action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 Term</a:t>
            </a:r>
          </a:p>
          <a:p>
            <a:pPr eaLnBrk="1" hangingPunct="1"/>
            <a:r>
              <a:rPr lang="en-US" smtClean="0"/>
              <a:t>Long Term</a:t>
            </a:r>
          </a:p>
          <a:p>
            <a:pPr eaLnBrk="1" hangingPunct="1"/>
            <a:r>
              <a:rPr lang="en-US" smtClean="0"/>
              <a:t>Return to Play</a:t>
            </a:r>
          </a:p>
        </p:txBody>
      </p:sp>
      <p:pic>
        <p:nvPicPr>
          <p:cNvPr id="22532" name="Picture 5" descr="sports-medic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62400"/>
            <a:ext cx="3810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9" descr="funhabb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514600"/>
            <a:ext cx="28575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4. Administration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Documentation</a:t>
            </a:r>
          </a:p>
          <a:p>
            <a:pPr lvl="1" eaLnBrk="1" hangingPunct="1"/>
            <a:r>
              <a:rPr lang="en-US" sz="2000" smtClean="0"/>
              <a:t>Daily records</a:t>
            </a:r>
          </a:p>
          <a:p>
            <a:pPr lvl="1" eaLnBrk="1" hangingPunct="1"/>
            <a:r>
              <a:rPr lang="en-US" sz="2000" smtClean="0"/>
              <a:t>Treatment logs</a:t>
            </a:r>
          </a:p>
          <a:p>
            <a:pPr lvl="1" eaLnBrk="1" hangingPunct="1"/>
            <a:r>
              <a:rPr lang="en-US" sz="2000" smtClean="0"/>
              <a:t>Insurance</a:t>
            </a:r>
          </a:p>
          <a:p>
            <a:pPr lvl="1" eaLnBrk="1" hangingPunct="1"/>
            <a:r>
              <a:rPr lang="en-US" sz="2000" smtClean="0"/>
              <a:t>Family history</a:t>
            </a:r>
          </a:p>
          <a:p>
            <a:pPr lvl="1" eaLnBrk="1" hangingPunct="1"/>
            <a:r>
              <a:rPr lang="en-US" sz="2000" smtClean="0"/>
              <a:t>Medications</a:t>
            </a:r>
          </a:p>
          <a:p>
            <a:pPr lvl="1" eaLnBrk="1" hangingPunct="1"/>
            <a:r>
              <a:rPr lang="en-US" sz="2000" smtClean="0"/>
              <a:t>Surgeries </a:t>
            </a:r>
          </a:p>
          <a:p>
            <a:pPr eaLnBrk="1" hangingPunct="1"/>
            <a:r>
              <a:rPr lang="en-US" sz="2400" smtClean="0"/>
              <a:t>Written Guidelines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Policy and Procedures</a:t>
            </a:r>
          </a:p>
          <a:p>
            <a:pPr lvl="1" eaLnBrk="1" hangingPunct="1"/>
            <a:r>
              <a:rPr lang="en-US" sz="2000" smtClean="0"/>
              <a:t>Daily operations</a:t>
            </a:r>
          </a:p>
          <a:p>
            <a:pPr lvl="1" eaLnBrk="1" hangingPunct="1"/>
            <a:r>
              <a:rPr lang="en-US" sz="2000" smtClean="0"/>
              <a:t>Rules/regulations</a:t>
            </a:r>
          </a:p>
          <a:p>
            <a:pPr lvl="1" eaLnBrk="1" hangingPunct="1"/>
            <a:r>
              <a:rPr lang="en-US" sz="2000" smtClean="0"/>
              <a:t>EAP</a:t>
            </a:r>
          </a:p>
          <a:p>
            <a:pPr lvl="1" eaLnBrk="1" hangingPunct="1"/>
            <a:r>
              <a:rPr lang="en-US" sz="2000" smtClean="0"/>
              <a:t>Scheduling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3557" name="Picture 6" descr="documen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43400"/>
            <a:ext cx="3810000" cy="233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5. Professional Development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Membership in Different Professional Organizations</a:t>
            </a:r>
          </a:p>
          <a:p>
            <a:pPr eaLnBrk="1" hangingPunct="1"/>
            <a:r>
              <a:rPr lang="en-US" smtClean="0"/>
              <a:t>Stay current</a:t>
            </a:r>
          </a:p>
          <a:p>
            <a:pPr lvl="1" eaLnBrk="1" hangingPunct="1"/>
            <a:r>
              <a:rPr lang="en-US" smtClean="0"/>
              <a:t>CEU</a:t>
            </a:r>
          </a:p>
          <a:p>
            <a:pPr eaLnBrk="1" hangingPunct="1"/>
            <a:r>
              <a:rPr lang="en-US" smtClean="0"/>
              <a:t>Be active in organizations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6. Personal Skills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1. Know the Athlete:</a:t>
            </a:r>
          </a:p>
          <a:p>
            <a:pPr eaLnBrk="1" hangingPunct="1"/>
            <a:r>
              <a:rPr lang="en-US" sz="2400" smtClean="0"/>
              <a:t>Medical History past/current</a:t>
            </a:r>
          </a:p>
          <a:p>
            <a:pPr lvl="1" eaLnBrk="1" hangingPunct="1"/>
            <a:r>
              <a:rPr lang="en-US" sz="2000" smtClean="0"/>
              <a:t>Injuries, allergies, meds, contact lens, dental appliances</a:t>
            </a:r>
          </a:p>
          <a:p>
            <a:pPr eaLnBrk="1" hangingPunct="1"/>
            <a:r>
              <a:rPr lang="en-US" sz="2400" smtClean="0"/>
              <a:t>Personality </a:t>
            </a:r>
          </a:p>
          <a:p>
            <a:pPr lvl="1" eaLnBrk="1" hangingPunct="1"/>
            <a:r>
              <a:rPr lang="en-US" sz="2000" smtClean="0"/>
              <a:t>Low tolerance vs. high tolerance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2. Know the Sport:</a:t>
            </a:r>
          </a:p>
          <a:p>
            <a:pPr eaLnBrk="1" hangingPunct="1"/>
            <a:r>
              <a:rPr lang="en-US" sz="2400" smtClean="0"/>
              <a:t>Fundamentals</a:t>
            </a:r>
          </a:p>
          <a:p>
            <a:pPr eaLnBrk="1" hangingPunct="1"/>
            <a:r>
              <a:rPr lang="en-US" sz="2400" smtClean="0"/>
              <a:t>Demands of sport</a:t>
            </a:r>
          </a:p>
          <a:p>
            <a:pPr eaLnBrk="1" hangingPunct="1"/>
            <a:r>
              <a:rPr lang="en-US" sz="2400" smtClean="0"/>
              <a:t>Same injury</a:t>
            </a:r>
          </a:p>
          <a:p>
            <a:pPr lvl="1" eaLnBrk="1" hangingPunct="1"/>
            <a:r>
              <a:rPr lang="en-US" sz="2000" smtClean="0"/>
              <a:t>In one sport not cleared,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                     in another 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                            can play</a:t>
            </a:r>
          </a:p>
        </p:txBody>
      </p:sp>
      <p:pic>
        <p:nvPicPr>
          <p:cNvPr id="25605" name="Picture 8" descr="McLe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572000"/>
            <a:ext cx="275113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Personal Skills cont.</a:t>
            </a:r>
          </a:p>
        </p:txBody>
      </p:sp>
      <p:sp>
        <p:nvSpPr>
          <p:cNvPr id="26627" name="Rectangle 5"/>
          <p:cNvSpPr>
            <a:spLocks noGrp="1" noChangeArrowheads="1"/>
          </p:cNvSpPr>
          <p:nvPr>
            <p:ph sz="half" idx="1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3. Remain Calm:</a:t>
            </a:r>
          </a:p>
          <a:p>
            <a:pPr eaLnBrk="1" hangingPunct="1"/>
            <a:r>
              <a:rPr lang="en-US" sz="2400" smtClean="0"/>
              <a:t>Self calm</a:t>
            </a:r>
          </a:p>
          <a:p>
            <a:pPr eaLnBrk="1" hangingPunct="1"/>
            <a:r>
              <a:rPr lang="en-US" sz="2400" smtClean="0"/>
              <a:t>Calm the athlete</a:t>
            </a:r>
          </a:p>
          <a:p>
            <a:pPr lvl="1" eaLnBrk="1" hangingPunct="1"/>
            <a:r>
              <a:rPr lang="en-US" sz="2000" smtClean="0"/>
              <a:t>Very difficult to assess if the athlete is scared, excited, and anxious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4. Alert:</a:t>
            </a:r>
          </a:p>
          <a:p>
            <a:pPr eaLnBrk="1" hangingPunct="1"/>
            <a:r>
              <a:rPr lang="en-US" sz="2400" smtClean="0"/>
              <a:t>Observe all athletes</a:t>
            </a:r>
          </a:p>
          <a:p>
            <a:pPr lvl="1" eaLnBrk="1" hangingPunct="1"/>
            <a:r>
              <a:rPr lang="en-US" sz="2000" smtClean="0"/>
              <a:t>Limping, down, acting unusual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5. Good Judgment:</a:t>
            </a:r>
          </a:p>
          <a:p>
            <a:pPr eaLnBrk="1" hangingPunct="1"/>
            <a:r>
              <a:rPr lang="en-US" sz="2400" smtClean="0"/>
              <a:t>Common sense</a:t>
            </a:r>
          </a:p>
        </p:txBody>
      </p:sp>
      <p:pic>
        <p:nvPicPr>
          <p:cNvPr id="26629" name="Picture 8" descr="sport_injury1_2g8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334678"/>
            <a:ext cx="3352800" cy="231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44</TotalTime>
  <Words>591</Words>
  <Application>Microsoft Office PowerPoint</Application>
  <PresentationFormat>On-screen Show (4:3)</PresentationFormat>
  <Paragraphs>138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Century Gothic</vt:lpstr>
      <vt:lpstr>Verdana</vt:lpstr>
      <vt:lpstr>Wingdings</vt:lpstr>
      <vt:lpstr>Wingdings 2</vt:lpstr>
      <vt:lpstr>Verve</vt:lpstr>
      <vt:lpstr>Warm-up 9/1/16</vt:lpstr>
      <vt:lpstr>Roles and Responsibilities of the Athletic Trainer (6 domains tested)</vt:lpstr>
      <vt:lpstr>1. Preventative</vt:lpstr>
      <vt:lpstr>2. Recognition, Evaluation, and Immediate Care</vt:lpstr>
      <vt:lpstr>3. Rehabilitation Course of Action</vt:lpstr>
      <vt:lpstr>4. Administration</vt:lpstr>
      <vt:lpstr>5. Professional Development</vt:lpstr>
      <vt:lpstr>6. Personal Skills</vt:lpstr>
      <vt:lpstr>Personal Skills cont.</vt:lpstr>
      <vt:lpstr>Personal Skills cont.</vt:lpstr>
      <vt:lpstr>Personal Skills cont.</vt:lpstr>
      <vt:lpstr>What personal qualities make a good Athletic Trainer?</vt:lpstr>
      <vt:lpstr>Required Skills</vt:lpstr>
      <vt:lpstr>Lets talk about it…</vt:lpstr>
      <vt:lpstr>Exit Pass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8/28/14</dc:title>
  <dc:creator>megane.oxendine</dc:creator>
  <cp:lastModifiedBy>Lemmond, Megan O.</cp:lastModifiedBy>
  <cp:revision>5</cp:revision>
  <dcterms:created xsi:type="dcterms:W3CDTF">2014-09-05T12:06:03Z</dcterms:created>
  <dcterms:modified xsi:type="dcterms:W3CDTF">2016-09-01T11:33:15Z</dcterms:modified>
</cp:coreProperties>
</file>