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9AED3-4375-420E-AFA0-59B37EE7BF2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BA388-35A0-484E-B8FA-9C55A1651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1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ACF80-B600-4F0C-A1CC-8425416EAA7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795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2D231-519E-4D63-927A-64A63AF273E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Group effort is most effective</a:t>
            </a:r>
          </a:p>
          <a:p>
            <a:pPr eaLnBrk="1" hangingPunct="1"/>
            <a:r>
              <a:rPr lang="en-US" dirty="0" smtClean="0"/>
              <a:t>Athlete circle of care: athlete reports to the coaching staff with medical complaint; coaching staff refers athlete to AT staff for </a:t>
            </a:r>
            <a:r>
              <a:rPr lang="en-US" dirty="0" err="1" smtClean="0"/>
              <a:t>tx</a:t>
            </a:r>
            <a:r>
              <a:rPr lang="en-US" dirty="0" smtClean="0"/>
              <a:t>; AT staff asses injury and if needed refer athlete to family/team doctor, staff also communicates with athletes parents; athlete may be referred to specialist prn; treatment monitored by AT staff; AT staff communicates with coaching staff on athlete’s status</a:t>
            </a:r>
          </a:p>
        </p:txBody>
      </p:sp>
    </p:spTree>
    <p:extLst>
      <p:ext uri="{BB962C8B-B14F-4D97-AF65-F5344CB8AC3E}">
        <p14:creationId xmlns:p14="http://schemas.microsoft.com/office/powerpoint/2010/main" val="201859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A6A74-C57B-41A4-A68A-84CA8003FC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0674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33D74-C7ED-4803-A4A7-ED750BDDC86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Greek and Roman civilizations, coaches, trainers, physicians; roles starting to emerge</a:t>
            </a:r>
          </a:p>
          <a:p>
            <a:pPr eaLnBrk="1" hangingPunct="1"/>
            <a:r>
              <a:rPr lang="en-US" smtClean="0"/>
              <a:t>For centuries after fall of Roman empire (Middle Ages) there was complete lack of interest in sports activities</a:t>
            </a:r>
          </a:p>
          <a:p>
            <a:pPr eaLnBrk="1" hangingPunct="1"/>
            <a:r>
              <a:rPr lang="en-US" smtClean="0"/>
              <a:t>Beginning of Renaissance activities slowly gain popularity</a:t>
            </a:r>
          </a:p>
          <a:p>
            <a:pPr eaLnBrk="1" hangingPunct="1"/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smtClean="0"/>
              <a:t> century: no technical knowledge, athletic training techniques usually consisted of a run, the application of some type of counterirritant, and occasionally the prescription of various home remedies and poultices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253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3F0EB-48A1-4614-A4CF-BCBE235EEDA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Cramer’s realized there was market for products to treat injured athletes; in effort to enhance communication and facilitated exchange of ideas among coaches, athletic trainers, and athletes=publication</a:t>
            </a:r>
          </a:p>
        </p:txBody>
      </p:sp>
    </p:spTree>
    <p:extLst>
      <p:ext uri="{BB962C8B-B14F-4D97-AF65-F5344CB8AC3E}">
        <p14:creationId xmlns:p14="http://schemas.microsoft.com/office/powerpoint/2010/main" val="218812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4FD3B-350E-437A-9CBA-487A112B634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1930s effort made to establish a national organization, then WWII</a:t>
            </a:r>
          </a:p>
          <a:p>
            <a:pPr eaLnBrk="1" hangingPunct="1"/>
            <a:r>
              <a:rPr lang="en-US" smtClean="0"/>
              <a:t>1947-1950: university athletic trainers once again began to organize themselves into separate regional conference, which would later become what we know now as districts</a:t>
            </a:r>
          </a:p>
          <a:p>
            <a:pPr eaLnBrk="1" hangingPunct="1"/>
            <a:r>
              <a:rPr lang="en-US" smtClean="0"/>
              <a:t>1991: taken many years for the athletic trainer to attain the status of a well-qualified allied health care professional</a:t>
            </a:r>
          </a:p>
          <a:p>
            <a:pPr eaLnBrk="1" hangingPunct="1"/>
            <a:r>
              <a:rPr lang="en-US" smtClean="0"/>
              <a:t>AT will continue to evolve as long as athletes continue to compete and injuries continue to occur</a:t>
            </a:r>
          </a:p>
        </p:txBody>
      </p:sp>
    </p:spTree>
    <p:extLst>
      <p:ext uri="{BB962C8B-B14F-4D97-AF65-F5344CB8AC3E}">
        <p14:creationId xmlns:p14="http://schemas.microsoft.com/office/powerpoint/2010/main" val="135372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067127-0E7D-428A-A78E-EFA497348D1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5D9D5A-5803-4FD3-A923-6507A1A122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equalityfederation.salsalabs.com/o/35020/images/AMA%20Logo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hiropracticsinfo.com/wp-content/uploads/2011/11/chiropractor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jamba.com/wp-content/uploads/2012/02/athletic-health-sports-nutrition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5250"/>
            <a:ext cx="8686800" cy="1143000"/>
          </a:xfrm>
        </p:spPr>
        <p:txBody>
          <a:bodyPr/>
          <a:lstStyle/>
          <a:p>
            <a:r>
              <a:rPr lang="en-US" dirty="0" smtClean="0"/>
              <a:t>Warm-up: </a:t>
            </a:r>
            <a:r>
              <a:rPr lang="en-US" dirty="0" smtClean="0"/>
              <a:t>Concept Map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Create and complete the following concept map. Use the information that you may already now or learned yesterday from the video. </a:t>
            </a:r>
            <a:endParaRPr lang="en-US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2681288" y="4010024"/>
            <a:ext cx="3105150" cy="86677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90863" y="4276938"/>
            <a:ext cx="2286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Athletic Training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71687" y="3492907"/>
            <a:ext cx="609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1200" y="3495675"/>
            <a:ext cx="8382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376487" y="4905375"/>
            <a:ext cx="9144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38800" y="4876800"/>
            <a:ext cx="6858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2819401"/>
            <a:ext cx="31242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is it? What do they do?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2819401"/>
            <a:ext cx="28956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Importance?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5181600"/>
            <a:ext cx="2147887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Where can they work?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5334595"/>
            <a:ext cx="2133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Name 3 other careers related to athletic training.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History and Development of </a:t>
            </a:r>
            <a:br>
              <a:rPr lang="en-US" sz="3200" smtClean="0"/>
            </a:br>
            <a:r>
              <a:rPr lang="en-US" sz="3200" smtClean="0"/>
              <a:t>Athletic Training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Galan, gladiators in ancient Rome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Renaissance, human body actively studied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Leonardo da Vinci, great contributor during Renaissance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</a:t>
            </a:r>
            <a:r>
              <a:rPr lang="en-US" sz="2400" baseline="30000" smtClean="0"/>
              <a:t>th</a:t>
            </a:r>
            <a:r>
              <a:rPr lang="en-US" sz="2400" smtClean="0"/>
              <a:t> century firm establishment of intercollegiate &amp; interscholastic sports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The Trainer’s Bible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1917, Dr. S.E. Bilik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First major text on athletic training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and the care of athletic injuries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10244" name="Picture 5" descr="dhm1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572000"/>
            <a:ext cx="255905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History and Development of </a:t>
            </a:r>
            <a:br>
              <a:rPr lang="en-US" sz="3200" smtClean="0"/>
            </a:br>
            <a:r>
              <a:rPr lang="en-US" sz="3200" smtClean="0"/>
              <a:t>Athletic Training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Cramer Family (1920s)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Gardner, Kansas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Started a chemical company and began producing a liniment to treat ankle sprains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Publication of </a:t>
            </a:r>
            <a:r>
              <a:rPr lang="en-US" i="1" smtClean="0"/>
              <a:t>First Aider</a:t>
            </a:r>
            <a:r>
              <a:rPr lang="en-US" smtClean="0"/>
              <a:t> in 1932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Family instrumental in early development of the athletic training profession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Continue to play prominent role in education of student athletic trainers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11268" name="Picture 7" descr="Cramer-Logo_1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4479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History and Development of </a:t>
            </a:r>
            <a:br>
              <a:rPr lang="en-US" sz="3200" smtClean="0"/>
            </a:br>
            <a:r>
              <a:rPr lang="en-US" sz="3200" smtClean="0"/>
              <a:t>Athletic Training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1950: NATA formed, establishing professional standards for the athletic trainer</a:t>
            </a:r>
          </a:p>
          <a:p>
            <a:pPr eaLnBrk="1" hangingPunct="1"/>
            <a:r>
              <a:rPr lang="en-US" smtClean="0"/>
              <a:t>1991: American Medical Association (AMA) recognized athletic training as allied health profession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5" descr="http://east.maine207.org/assets/6/15/National_Athletic_Trainers_Association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910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648200"/>
            <a:ext cx="286067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about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IX</a:t>
            </a:r>
          </a:p>
          <a:p>
            <a:pPr lvl="1"/>
            <a:r>
              <a:rPr lang="en-US" dirty="0" smtClean="0"/>
              <a:t>Each group will be told to be on the side for or against this federal law. </a:t>
            </a:r>
          </a:p>
          <a:p>
            <a:pPr lvl="1"/>
            <a:r>
              <a:rPr lang="en-US" dirty="0" smtClean="0"/>
              <a:t>Once you are told which side to be on, your group will be given 5 mins to develop 4 statements that supports your side. </a:t>
            </a:r>
          </a:p>
          <a:p>
            <a:pPr lvl="1"/>
            <a:r>
              <a:rPr lang="en-US" dirty="0" smtClean="0"/>
              <a:t>Share out with 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makes up the Sports Medicine Team?</a:t>
            </a:r>
          </a:p>
          <a:p>
            <a:endParaRPr lang="en-US" dirty="0" smtClean="0"/>
          </a:p>
          <a:p>
            <a:r>
              <a:rPr lang="en-US" dirty="0" smtClean="0"/>
              <a:t>What are the differences between an Athletic Trainer and a personal trainer?</a:t>
            </a:r>
          </a:p>
          <a:p>
            <a:endParaRPr lang="en-US" dirty="0" smtClean="0"/>
          </a:p>
          <a:p>
            <a:r>
              <a:rPr lang="en-US" dirty="0"/>
              <a:t>Write down one question that pertains to today’s lesson that you do </a:t>
            </a:r>
            <a:r>
              <a:rPr lang="en-US" b="1" u="sng" dirty="0"/>
              <a:t>NOT</a:t>
            </a:r>
            <a:r>
              <a:rPr lang="en-US" dirty="0"/>
              <a:t> understand.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Table of Contents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/>
              <a:t>1.1 Warm-ups		</a:t>
            </a:r>
          </a:p>
          <a:p>
            <a:r>
              <a:rPr lang="en-US" sz="3100" dirty="0" smtClean="0"/>
              <a:t>1.2 </a:t>
            </a:r>
            <a:r>
              <a:rPr lang="en-US" sz="3100" dirty="0"/>
              <a:t>Part 1 Notes		</a:t>
            </a:r>
            <a:endParaRPr lang="en-US" sz="3100" dirty="0" smtClean="0"/>
          </a:p>
          <a:p>
            <a:r>
              <a:rPr lang="en-US" sz="3100" dirty="0" smtClean="0"/>
              <a:t>1.3 </a:t>
            </a:r>
            <a:r>
              <a:rPr lang="en-US" sz="3100" dirty="0"/>
              <a:t>Part 2 Notes		</a:t>
            </a:r>
          </a:p>
          <a:p>
            <a:r>
              <a:rPr lang="en-US" sz="3100" dirty="0" smtClean="0"/>
              <a:t>1.4 </a:t>
            </a:r>
            <a:r>
              <a:rPr lang="en-US" sz="3100" dirty="0"/>
              <a:t>Part 3 Notes		</a:t>
            </a:r>
          </a:p>
          <a:p>
            <a:r>
              <a:rPr lang="en-US" sz="3100" dirty="0" smtClean="0"/>
              <a:t>1.5 </a:t>
            </a:r>
            <a:r>
              <a:rPr lang="en-US" sz="3100" dirty="0"/>
              <a:t>Part 4 Notes		</a:t>
            </a:r>
          </a:p>
          <a:p>
            <a:r>
              <a:rPr lang="en-US" sz="3100" dirty="0" smtClean="0"/>
              <a:t>1.6 Ch.1 </a:t>
            </a:r>
            <a:r>
              <a:rPr lang="en-US" sz="3100" dirty="0"/>
              <a:t>Analysis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343400" cy="4724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1.7 Ch.2 Analysis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1.8 </a:t>
            </a:r>
            <a:r>
              <a:rPr lang="en-US" sz="2800" dirty="0"/>
              <a:t>Vocab. Matching </a:t>
            </a:r>
            <a:r>
              <a:rPr lang="en-US" sz="2800" dirty="0" smtClean="0"/>
              <a:t>Worksheet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1.9 </a:t>
            </a:r>
            <a:r>
              <a:rPr lang="en-US" sz="2800" dirty="0"/>
              <a:t>Article Review/ Case Study	</a:t>
            </a: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1.10 </a:t>
            </a:r>
            <a:r>
              <a:rPr lang="en-US" sz="2800" dirty="0"/>
              <a:t>NATA Web </a:t>
            </a:r>
            <a:r>
              <a:rPr lang="en-US" sz="2800" dirty="0" smtClean="0"/>
              <a:t>Quest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1.11 </a:t>
            </a:r>
            <a:r>
              <a:rPr lang="en-US" sz="2800" dirty="0"/>
              <a:t>Support Personnel WS			</a:t>
            </a: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1.12 </a:t>
            </a:r>
            <a:r>
              <a:rPr lang="en-US" sz="2800" dirty="0"/>
              <a:t>Study </a:t>
            </a:r>
            <a:r>
              <a:rPr lang="en-US" sz="2800" dirty="0" smtClean="0"/>
              <a:t>Guide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9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Athletic Trainer and the Sports Medicine Team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Sports Medicine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Athletic Training</a:t>
            </a:r>
          </a:p>
          <a:p>
            <a:pPr eaLnBrk="1" hangingPunct="1"/>
            <a:r>
              <a:rPr lang="en-US" sz="2400" smtClean="0"/>
              <a:t>Biomechanics</a:t>
            </a:r>
          </a:p>
          <a:p>
            <a:pPr eaLnBrk="1" hangingPunct="1"/>
            <a:r>
              <a:rPr lang="en-US" sz="2400" smtClean="0"/>
              <a:t>Exercise Physiology</a:t>
            </a:r>
          </a:p>
          <a:p>
            <a:pPr eaLnBrk="1" hangingPunct="1"/>
            <a:r>
              <a:rPr lang="en-US" sz="2400" smtClean="0"/>
              <a:t>Medical Practice</a:t>
            </a:r>
          </a:p>
          <a:p>
            <a:pPr eaLnBrk="1" hangingPunct="1"/>
            <a:r>
              <a:rPr lang="en-US" sz="2400" smtClean="0"/>
              <a:t>Physical Therapy</a:t>
            </a:r>
          </a:p>
          <a:p>
            <a:pPr eaLnBrk="1" hangingPunct="1"/>
            <a:r>
              <a:rPr lang="en-US" sz="2400" smtClean="0"/>
              <a:t>Sport Nutrition</a:t>
            </a:r>
          </a:p>
          <a:p>
            <a:pPr eaLnBrk="1" hangingPunct="1"/>
            <a:r>
              <a:rPr lang="en-US" sz="2400" smtClean="0"/>
              <a:t>Sport Psychology</a:t>
            </a:r>
          </a:p>
          <a:p>
            <a:pPr eaLnBrk="1" hangingPunct="1"/>
            <a:r>
              <a:rPr lang="en-US" sz="2400" smtClean="0"/>
              <a:t>Massage Therapy</a:t>
            </a:r>
          </a:p>
        </p:txBody>
      </p:sp>
      <p:pic>
        <p:nvPicPr>
          <p:cNvPr id="4100" name="Picture 6" descr="sports-medici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19200"/>
            <a:ext cx="3336925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Sports Medicine Team: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Team Physician—</a:t>
            </a:r>
            <a:r>
              <a:rPr lang="en-US" sz="2400" i="1" smtClean="0"/>
              <a:t>absolute</a:t>
            </a:r>
            <a:r>
              <a:rPr lang="en-US" smtClean="0"/>
              <a:t> </a:t>
            </a:r>
            <a:r>
              <a:rPr lang="en-US" sz="2400" i="1" smtClean="0"/>
              <a:t>authority</a:t>
            </a:r>
            <a:r>
              <a:rPr lang="en-US" sz="2400" smtClean="0"/>
              <a:t> in determining participation status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smtClean="0">
                <a:solidFill>
                  <a:srgbClr val="FF0000"/>
                </a:solidFill>
              </a:rPr>
              <a:t>Athletic Trainer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Coach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Athlete</a:t>
            </a:r>
          </a:p>
          <a:p>
            <a:pPr marL="609600" indent="-609600" eaLnBrk="1" hangingPunct="1"/>
            <a:endParaRPr lang="en-US" smtClean="0"/>
          </a:p>
        </p:txBody>
      </p:sp>
      <p:pic>
        <p:nvPicPr>
          <p:cNvPr id="5124" name="Picture 7" descr="http://doeatc.k12.hi.us/KIF/kh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25875"/>
            <a:ext cx="48133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Professions Associated With Sports Medicine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5867400" cy="3733800"/>
          </a:xfrm>
        </p:spPr>
        <p:txBody>
          <a:bodyPr/>
          <a:lstStyle/>
          <a:p>
            <a:r>
              <a:rPr lang="en-US" dirty="0" smtClean="0"/>
              <a:t>Family Doctor</a:t>
            </a:r>
          </a:p>
          <a:p>
            <a:r>
              <a:rPr lang="en-US" dirty="0" smtClean="0"/>
              <a:t>Certified Strength and Conditioning Specialist (CSCS)</a:t>
            </a:r>
          </a:p>
          <a:p>
            <a:r>
              <a:rPr lang="en-US" dirty="0" smtClean="0"/>
              <a:t>Chiropractor</a:t>
            </a:r>
          </a:p>
          <a:p>
            <a:r>
              <a:rPr lang="en-US" dirty="0" smtClean="0"/>
              <a:t>Massage Therapist</a:t>
            </a:r>
          </a:p>
          <a:p>
            <a:r>
              <a:rPr lang="en-US" dirty="0" smtClean="0"/>
              <a:t>Physician’s Assistant</a:t>
            </a:r>
          </a:p>
          <a:p>
            <a:endParaRPr lang="en-US" dirty="0" smtClean="0"/>
          </a:p>
        </p:txBody>
      </p:sp>
      <p:pic>
        <p:nvPicPr>
          <p:cNvPr id="6148" name="Picture 2" descr="http://www.wristassuredgloves.com/files/2011/05/personal_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724400"/>
            <a:ext cx="3429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What is a chiropracto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Associated Professions (cont’d)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Physical Therapist</a:t>
            </a:r>
          </a:p>
          <a:p>
            <a:r>
              <a:rPr lang="en-US" smtClean="0"/>
              <a:t>Physical Therapist Assistant </a:t>
            </a:r>
          </a:p>
          <a:p>
            <a:r>
              <a:rPr lang="en-US" smtClean="0"/>
              <a:t>Sports Nutritionist</a:t>
            </a:r>
          </a:p>
          <a:p>
            <a:r>
              <a:rPr lang="en-US" smtClean="0"/>
              <a:t>Sports Psychologist</a:t>
            </a:r>
          </a:p>
          <a:p>
            <a:r>
              <a:rPr lang="en-US" smtClean="0"/>
              <a:t>National Strength and Conditioning Association Certified Personal Trainer (NCSA-CPT)</a:t>
            </a:r>
          </a:p>
          <a:p>
            <a:endParaRPr lang="en-US" smtClean="0"/>
          </a:p>
        </p:txBody>
      </p:sp>
      <p:pic>
        <p:nvPicPr>
          <p:cNvPr id="7172" name="Picture 2" descr="http://www.ct.gov/dph/lib/dph/phho/physical_therapists/physical_thera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600200"/>
            <a:ext cx="26273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302250"/>
            <a:ext cx="2362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Athletic Training &amp; the ATC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rendering of specialized care (prevention, recognition, evaluation and care of injuries) to individuals involved in exercise and athletics.</a:t>
            </a:r>
          </a:p>
          <a:p>
            <a:pPr eaLnBrk="1" hangingPunct="1"/>
            <a:r>
              <a:rPr lang="en-US" u="sng" smtClean="0"/>
              <a:t>Certified Athletic Trainer</a:t>
            </a:r>
            <a:r>
              <a:rPr lang="en-US" smtClean="0"/>
              <a:t>: highly educated and skilled professional who specializes in the prevention, treatment, and rehabilitation of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Title IX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legislation in effect since 1972</a:t>
            </a:r>
          </a:p>
          <a:p>
            <a:pPr eaLnBrk="1" hangingPunct="1"/>
            <a:r>
              <a:rPr lang="en-US" smtClean="0"/>
              <a:t>Prohibits discrimination in school athletic participation on the basis of sex</a:t>
            </a:r>
          </a:p>
          <a:p>
            <a:pPr eaLnBrk="1" hangingPunct="1"/>
            <a:r>
              <a:rPr lang="en-US" smtClean="0"/>
              <a:t>Tremendous increase in female athletic participation, creating an even greater need for qualified certified athletic trainers</a:t>
            </a:r>
          </a:p>
        </p:txBody>
      </p:sp>
      <p:pic>
        <p:nvPicPr>
          <p:cNvPr id="9220" name="Picture 5" descr="football-pro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613" y="4773613"/>
            <a:ext cx="2084387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</TotalTime>
  <Words>740</Words>
  <Application>Microsoft Office PowerPoint</Application>
  <PresentationFormat>On-screen Show (4:3)</PresentationFormat>
  <Paragraphs>102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Wingdings</vt:lpstr>
      <vt:lpstr>Wingdings 2</vt:lpstr>
      <vt:lpstr>Technic</vt:lpstr>
      <vt:lpstr>Warm-up: Concept Map </vt:lpstr>
      <vt:lpstr>Unit 1: Table of Contents</vt:lpstr>
      <vt:lpstr>The Athletic Trainer and the Sports Medicine Team </vt:lpstr>
      <vt:lpstr>Sports Medicine</vt:lpstr>
      <vt:lpstr>Sports Medicine Team:</vt:lpstr>
      <vt:lpstr>Professions Associated With Sports Medicine</vt:lpstr>
      <vt:lpstr>Associated Professions (cont’d)</vt:lpstr>
      <vt:lpstr>Athletic Training &amp; the ATC</vt:lpstr>
      <vt:lpstr>Title IX</vt:lpstr>
      <vt:lpstr>History and Development of  Athletic Training</vt:lpstr>
      <vt:lpstr>History and Development of  Athletic Training</vt:lpstr>
      <vt:lpstr>History and Development of  Athletic Training</vt:lpstr>
      <vt:lpstr>Lets talk about it…</vt:lpstr>
      <vt:lpstr>Exit Pass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K-W-L Chart</dc:title>
  <dc:creator>megane.oxendine</dc:creator>
  <cp:lastModifiedBy>Lemmond, Megan O.</cp:lastModifiedBy>
  <cp:revision>12</cp:revision>
  <dcterms:created xsi:type="dcterms:W3CDTF">2014-09-05T11:43:30Z</dcterms:created>
  <dcterms:modified xsi:type="dcterms:W3CDTF">2017-01-26T13:31:03Z</dcterms:modified>
</cp:coreProperties>
</file>