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embeddedFontLst>
    <p:embeddedFont>
      <p:font typeface="Batang" panose="020B0604020202020204" charset="-127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Bell MT" panose="02020503060305020303" pitchFamily="18" charset="0"/>
      <p:regular r:id="rId57"/>
      <p:bold r:id="rId58"/>
      <p: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55" autoAdjust="0"/>
  </p:normalViewPr>
  <p:slideViewPr>
    <p:cSldViewPr snapToGrid="0">
      <p:cViewPr varScale="1">
        <p:scale>
          <a:sx n="84" d="100"/>
          <a:sy n="84" d="100"/>
        </p:scale>
        <p:origin x="9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039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8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5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30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9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054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8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728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921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08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6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010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998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859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47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18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103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145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13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93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385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36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432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197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022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398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373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492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008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563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491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43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7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281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942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636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176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381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588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606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669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99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90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8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62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66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07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40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0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1.bp.blogspot.com/__jFgOqdirRY/SCsZb4cU2nI/AAAAAAAABGg/1GP6DSoTFpg/s400/faint.jpg&amp;imgrefurl=http://surgeonsblog.blogspot.com/2008/05/faint-praise.html&amp;usg=__uSQzOpfnzVCMUdavMVxkdVFwC8A=&amp;h=243&amp;w=237&amp;sz=11&amp;hl=en&amp;start=3&amp;zoom=1&amp;um=1&amp;itbs=1&amp;tbnid=KOVjVsLf8xx7cM:&amp;tbnh=110&amp;tbnw=107&amp;prev=/images?q=fainting&amp;um=1&amp;hl=en&amp;safe=active&amp;rls=com.microsoft:*&amp;tbm=isch&amp;ei=pfWmTe7LH4WjtgfGg6SFA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04800" y="1371600"/>
            <a:ext cx="5257799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Environmental Considerations </a:t>
            </a:r>
            <a:br>
              <a:rPr lang="en-US" sz="5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en-US" sz="5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in Athletics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81000" y="4724400"/>
            <a:ext cx="3733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 smtClean="0">
                <a:latin typeface="Batang"/>
                <a:ea typeface="Batang"/>
                <a:cs typeface="Batang"/>
                <a:sym typeface="Batang"/>
              </a:rPr>
              <a:t> </a:t>
            </a:r>
            <a:endParaRPr lang="en-US" dirty="0">
              <a:latin typeface="Batang"/>
              <a:ea typeface="Batang"/>
              <a:cs typeface="Batang"/>
              <a:sym typeface="Batang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dirty="0">
                <a:latin typeface="Batang"/>
                <a:ea typeface="Batang"/>
                <a:cs typeface="Batang"/>
                <a:sym typeface="Batang"/>
              </a:rPr>
              <a:t>Sports Medicine 1</a:t>
            </a:r>
          </a:p>
        </p:txBody>
      </p:sp>
      <p:pic>
        <p:nvPicPr>
          <p:cNvPr id="90" name="Shape 90" descr="http://www.searchamelia.com/wp-content/uploads/2009/07/avoid-overheating-on-vac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219200"/>
            <a:ext cx="2990849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Dehydration—Signs/Symptoms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Subtle signs: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Urine light yellow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Mild headache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Fatigue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Endurance reduced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Serious signs: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Disorientation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Irritability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Rapid pulse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Complete exhaustion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51" name="Shape 151" descr="http://www.motifake.com/image/demotivational-poster/0808/dehydration-dehydration-demotivational-poster-1219244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676400"/>
            <a:ext cx="4572000" cy="395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http://www.nursinghomesabuseblog.com/uploads/image/iStock_000005961615X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6926"/>
            <a:ext cx="38099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www.4to40.com/images/science/Dehydration_Synthesis/Dehydra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886200"/>
            <a:ext cx="3809999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Dehydration—Signs/Symptoms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Mild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Mucous membranes dry out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Pulse normal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Urine noticeably yellow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Athlete feels mild thirst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Moderate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Mucous membranes extremely dry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Pulse weak and rapid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Urine very dark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Athlete feels very thirsty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Severe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Mucous membranes completely dry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Athlete disoriented &amp; drowsy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 urine output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Eyes unable to make tears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Beginning states of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http://powerhealths.com/wp-content/uploads/2009/12/dehydrat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371600"/>
            <a:ext cx="1885950" cy="17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Dehydration—Treatment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NATA </a:t>
            </a:r>
            <a:r>
              <a:rPr lang="en-US" sz="2960" b="0" i="1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Fluid Replacement for Athletes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Before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17-20 ounces (2-3 hours before activity)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Another 7-10 ounces after warm-up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During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28-40 ounces for every hour of play (7-10oz every 10-15 min)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After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Rapidly replace fluid lost within 2 hours of activity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20-24oz for every pound lost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http://iv7worldwide.com/iv7blog/wp-content/uploads/2010/07/sunbur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581400"/>
            <a:ext cx="4505959" cy="315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Sunburn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Injury to the skin from the sun’s rays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Can lead to skin cancer and premature aging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Those at risk include all athletes who compete outdoors including skiers and hikers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 higher the altitude,                                the faster a person will                           develop a sunburn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http://newweb.wrh.noaa.gov/hnx/newslet/spring03/sun062clip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7672">
            <a:off x="1244291" y="100918"/>
            <a:ext cx="2050541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Sunburn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37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Treatment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Cold washcloth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Soak in cool bath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OTC pain reliever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Moisturizing lotion or aloe </a:t>
            </a:r>
            <a:r>
              <a:rPr lang="en-US" sz="2590" b="0" i="0" u="none" strike="noStrike" cap="none" dirty="0" err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vera</a:t>
            </a:r>
            <a:endParaRPr lang="en-US" sz="259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Avoid: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Petroleum-based products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First-aid products that contain benzocaine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Seek medical advice for sunburn that blisters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37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Prevention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Sunscreen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SPF 15 or higher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Protective clothing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Avoid sun from 10am to 4pm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83" name="Shape 183" descr="http://4.bp.blogspot.com/_Yw6n4Ye7zic/TE9rFEiWbfI/AAAAAAAAACM/_905ZbppMps/s1600/1195428608653078871ryanlerch_sunscreen_outline.svg.h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12891">
            <a:off x="6204090" y="3610878"/>
            <a:ext cx="1875751" cy="310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 descr="http://www.differencebetween.net/wp-content/uploads/2009/09/gatorade-powera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752600"/>
            <a:ext cx="1904999" cy="26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Cramps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57200" y="1371600"/>
            <a:ext cx="8229600" cy="1142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Painful, involuntary muscle spasms caused by exposure to heat and dehydration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Common; first stage of heat illness</a:t>
            </a:r>
          </a:p>
        </p:txBody>
      </p:sp>
      <p:pic>
        <p:nvPicPr>
          <p:cNvPr id="191" name="Shape 191" descr="http://cf.ltkcdn.net/sleep/images/std/120486-220x250-CalfCram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4114800"/>
            <a:ext cx="209549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2667000"/>
            <a:ext cx="40385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Signs/Symptoms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Muscle cramping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Most commonly: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Calf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Quadriceps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Hamstrings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Abdominals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648200" y="2590800"/>
            <a:ext cx="40385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Treatment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Slow, passive stretching of involved muscle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Ice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Fluid &amp; electrolyte replacement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Rehabilitation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May return to activity when symptoms subside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Syncope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4038599" cy="338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Signs/Symptoms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Lightheadedness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Dizziness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Headache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Nausea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Vomiting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Fainting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48200" y="2743200"/>
            <a:ext cx="4038599" cy="338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Treatment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Drinking fluids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Stop all activity when symptoms occur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resume activity until symptoms completely subsided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09600" y="1447800"/>
            <a:ext cx="784859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Fainting that occurs when the body attempts to cool itself by dilating the blood vessels</a:t>
            </a:r>
          </a:p>
        </p:txBody>
      </p:sp>
      <p:pic>
        <p:nvPicPr>
          <p:cNvPr id="202" name="Shape 202" descr="http://t3.gstatic.com/images?q=tbn:ANd9GcSTvPXxgHjcJlIA9zGY_E1i3mDqn7r9NdzSDyUdhrGCUdAOEQVwrfr-2w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4800600"/>
            <a:ext cx="1783555" cy="183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Exhaustion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Signs/Symptoms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Skin: cool, moist, pale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General weakness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Dizziness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Nausea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Breathing often rapid but shallow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Pulse rapid and weak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209" name="Shape 209" descr="http://i.ehow.com/images/a04/rr/eb/treat-heat-exhaustion-200X2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4572000"/>
            <a:ext cx="190499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Mildest form of generalized heat-related illness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Condition of near body collapse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May progress to heatstroke if not treated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Exhaustion</a:t>
            </a:r>
          </a:p>
        </p:txBody>
      </p:sp>
      <p:pic>
        <p:nvPicPr>
          <p:cNvPr id="216" name="Shape 216" descr="http://static.howstuffworks.com/gif/adam/images/en/heat-emergencies-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657600"/>
            <a:ext cx="380999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Treatment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Move athlete to shade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Fluid replacement vital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Cool body using ice towels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Rehabilitation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return to activity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Monitor excessive weight loss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http://2.bp.blogspot.com/_pQFy1QFoylw/TD1wVbvthvI/AAAAAAAAAIw/j4OQN_lQkR4/s1600/heatstrok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81000"/>
            <a:ext cx="8833103" cy="605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Athlete Specifications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Coaching and Athletic Training staff should be aware of all medical conditions of the athlete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Range from previous injuries to potentially life-threatening allergies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Staff should be adequately prepared for any and all emergency situations that may arise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Heatstroke</a:t>
            </a:r>
          </a:p>
        </p:txBody>
      </p:sp>
      <p:pic>
        <p:nvPicPr>
          <p:cNvPr id="229" name="Shape 229" descr="http://blog.workout-x.com/wp-content/uploads/2010/01/heat_exhaus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52400"/>
            <a:ext cx="2143125" cy="252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4038599" cy="338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8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Signs/Symptoms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Hot, dry, red skin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Strong, rapid pulse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Mental confusion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Unconsciousness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648200" y="2743200"/>
            <a:ext cx="4038599" cy="338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80" b="0" i="0" u="sng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Treatment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TRUE MEDICAL EMERGENCY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Move athlete to shade and cool immediately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Remove excessive clothing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Ice towels:  axilla and groin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Mist or fan skin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33400" y="1371600"/>
            <a:ext cx="8229600" cy="144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Most severe heat-related condition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Life-threatening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Involves breakdown of body’s heat regulation mechanism</a:t>
            </a:r>
          </a:p>
        </p:txBody>
      </p:sp>
      <p:pic>
        <p:nvPicPr>
          <p:cNvPr id="233" name="Shape 233" descr="http://e-phonenumbers.com/wp-content/uploads/2010/03/emergency-phone-numbers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4876800"/>
            <a:ext cx="2160269" cy="183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http://suzysaid.com/charlottesville/images/news/suzysaid_charlottesville-news-col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1904999" cy="17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rgbClr val="00B0F0"/>
                </a:solidFill>
                <a:latin typeface="Batang"/>
                <a:ea typeface="Batang"/>
                <a:cs typeface="Batang"/>
                <a:sym typeface="Batang"/>
              </a:rPr>
              <a:t>Cold Stress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 body loses heat in 5 ways: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Respiration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Evaporation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Conduction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Radiation</a:t>
            </a:r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Convection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241" name="Shape 241" descr="http://cnx.org/content/m16245/latest/graphics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2438400"/>
            <a:ext cx="5643293" cy="420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1. Respiration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Loss of heat during exhalation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Reduced by covering mouth and nose area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2. Evaporation</a:t>
            </a:r>
          </a:p>
        </p:txBody>
      </p:sp>
      <p:pic>
        <p:nvPicPr>
          <p:cNvPr id="253" name="Shape 253" descr="http://www.sweatblock.com/wp-content/themes/thesis_18/custom/images/BikramYog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3733800"/>
            <a:ext cx="39338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Loss of heat through perspiration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Perspiration evaporates from the skin and moisture is exhaled from the lungs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Clothing should be ventilated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3. Conduction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Loss of heat through transfer to a cooler object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 warmer of the two will transfer heat to the other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Examples include: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Sitting on cold ground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Touching cold equipment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Swimming in cold water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Being wet when moisture is cooler than the body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4. Radiation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Loss of heat through the transfer of infrared rays into the cooler environment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 direct sunlight, body absorbs radiant hear from sun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Causes greatest heat                                           loss from uncovered                                        skin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head, neck, hands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5. Convection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loss through air currents passing by a warm surface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Primary function of clothing it to keep layer of warm air next to skin, while allowing water vapor to pass through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 descr="http://suzysaid.com/charlottesville/images/news/suzysaid_charlottesville-news-col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"/>
            <a:ext cx="1904999" cy="17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rgbClr val="00B0F0"/>
                </a:solidFill>
                <a:latin typeface="Batang"/>
                <a:ea typeface="Batang"/>
                <a:cs typeface="Batang"/>
                <a:sym typeface="Batang"/>
              </a:rPr>
              <a:t>Cold Stress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factors contribute to cold stress: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AutoNum type="arabicPeriod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temperatures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AutoNum type="arabicPeriod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or cold wind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AutoNum type="arabicPeriod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Dampness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alibri"/>
              <a:buAutoNum type="arabicPeriod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at risk b/c body not generate heat as quickly: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people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Medications  (antidepressants, sedatives, tranquilizers, heart meds)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rgbClr val="00B0F0"/>
                </a:solidFill>
                <a:latin typeface="Batang"/>
                <a:ea typeface="Batang"/>
                <a:cs typeface="Batang"/>
                <a:sym typeface="Batang"/>
              </a:rPr>
              <a:t>Wind Chill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Rate of heat loss from body resulting from combined effect of cold temperature and wind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42857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Winds       heat is carried away from body faster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®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      both skin temp and internal body temp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Can be life-threatening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Effects of wind chill depend on: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Amount of clothing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Additional protection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Health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characteristics</a:t>
            </a:r>
          </a:p>
        </p:txBody>
      </p:sp>
      <p:sp>
        <p:nvSpPr>
          <p:cNvPr id="287" name="Shape 287"/>
          <p:cNvSpPr/>
          <p:nvPr/>
        </p:nvSpPr>
        <p:spPr>
          <a:xfrm>
            <a:off x="1905000" y="3200400"/>
            <a:ext cx="484631" cy="48920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2209800" y="4114800"/>
            <a:ext cx="484631" cy="4892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 descr="http://www.nws.noaa.gov/om/winter/winter-images/windchil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32" y="974271"/>
            <a:ext cx="7017580" cy="459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Stress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stress occurs when body cannot maintain homeostasis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temperature rises resulting in heat-related illnesses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Hyperthermia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80% of total heat loss through skin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Evaporation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Perspiration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Athletes should be: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Well hydrated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Rested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 good, physical condition</a:t>
            </a:r>
          </a:p>
        </p:txBody>
      </p:sp>
      <p:pic>
        <p:nvPicPr>
          <p:cNvPr id="103" name="Shape 103" descr="http://relieffromheat.com/graphics/heatstressdu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581400"/>
            <a:ext cx="2643188" cy="299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 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95943" y="18367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heat is lost faster than it can be replaced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“low heat” (condition in which boy temp drops below normal)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Body’s energy used to maintain internal      temps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Over time, body will begin to shift blood flow from extremities and outer skin to core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Allows exposed skin and extremities to cool rapidly, increasing risk of frostbite and hypothermia</a:t>
            </a:r>
          </a:p>
        </p:txBody>
      </p:sp>
      <p:sp>
        <p:nvSpPr>
          <p:cNvPr id="300" name="Shape 300"/>
          <p:cNvSpPr/>
          <p:nvPr/>
        </p:nvSpPr>
        <p:spPr>
          <a:xfrm>
            <a:off x="1905000" y="3276600"/>
            <a:ext cx="978407" cy="48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086600" y="4038600"/>
            <a:ext cx="978407" cy="48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 descr="Image result for hypotherm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293" y="274637"/>
            <a:ext cx="1226249" cy="15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Hypothermia—Signs/Symptoms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tem drop to 95°F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Shiver &amp; stomp feet to generate heat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Slurred speech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Lack of coordination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Memory loss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Person will stop shivering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temp at 85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F→person may                become unconscious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temp 78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F,→death may occur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Hypothermia—Signs/Symptoms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Onset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Individual realizes he/she is cold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Shivering may occur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Controlled when person becomes active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Feet feel stiff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Muscles become tense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Feelings of fatigue and weakness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Coordination decreases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takes on a waxy pallor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Numbness occurs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Hypothermia—Signs/Symptoms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Moderate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Temperature between 93°F &amp; 95°F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Shivering less intense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Normal activity becomes uncomfortable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Blood vessels severely constricted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Poor coordination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Trouble staying on balance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Speech may become slurred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Cannot make responsible decisions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Experience feelings of apathy &amp; confusion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Breathing becomes shallow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Overwhelming urge to sleep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Hypothermia—Signs/Symptoms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Severe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Extremely weak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blue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Pupils dilated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Victim may deny problem, become violent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Unconsciousness gradually takes over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Breathing so shallow, victim may appear dead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Hypothermia—Treatment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place in hot water!!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give alcohol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wrap in electric or hot blanket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             If body temp rises too fast, could induce cardiac arrest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Move individual inside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Remove wet or cold clothing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Replace with warm, dry clothes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Lie prone till medical help arrives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85800" y="4038600"/>
            <a:ext cx="978407" cy="48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Hypothermia—Treatment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Impending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Seek or build shelter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Get person out of cold, windy, wet environment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Start fire or stove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Provide warmth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Provide warm drink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Insulate person with extra clothes or blankets 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Mild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Removed from cold environment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Keep head and neck covered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Provide warm, sweetened drink &amp; high-energy food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Limit exercise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Hypothermia—Treatment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Moderate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077199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Activate EMS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Remove  from cold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Keep head/neck covered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Apply mild heat to head, neck, chest, armpits, and groin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Hot water bottles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Warm, moist towels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Sips of warm, sweetened liquids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Hypothermia—Treatment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8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Severe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8381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Activate EMS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Place victim in pre-warmed sleeping bag with 1-2 other people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Skin-to-skin contact of chest and neck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Exhale warm air near person’s nose/mouth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Apply mild heat; stop body temp dropping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Keep individual awake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If lose consciousness: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 gentle as heart extremely sensitive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Check for pulse at carotid artery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If no pulse, begin CPR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038599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tissue and blood vessels damaged from exposure to temps below 32°F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Commonly affects: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Toes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Fingers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Earlobes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Chin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Cheeks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Nose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Occurs gradually or rapidly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8"/>
              </a:spcBef>
              <a:buClr>
                <a:schemeClr val="dk1"/>
              </a:buClr>
              <a:buSzPct val="102000"/>
              <a:buFont typeface="Arial"/>
              <a:buChar char="–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Speed depends on how cold/windy and duration of exposure</a:t>
            </a:r>
          </a:p>
        </p:txBody>
      </p:sp>
      <p:pic>
        <p:nvPicPr>
          <p:cNvPr id="364" name="Shape 364" descr="Image result for hypotherm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7430" y="1857828"/>
            <a:ext cx="3243415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http://www.glogster.com/media/6/38/40/49/384049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28600"/>
            <a:ext cx="36004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Stress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Hypothalamus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Temperature-regulating center of brain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Responsible for controlling amount of heat lost from body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Approx. 80% total heat loss through skin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Regulates heat loss by changing dilation of blood vessels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Thermoregulation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Process by which body temperature is maintained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 descr="http://www.into-thin-air.co.uk/Into_Thin_Air/Frostbite_File_files/39-Koala-No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04800"/>
            <a:ext cx="2857499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 descr="http://www.drugs.com/mcd/images/image_popup/r7_frostbit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5257" y="2143125"/>
            <a:ext cx="5685970" cy="43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Frostbite—Signs/Symptoms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First Stage	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Pins &amp; needles sensation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turns very white and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soft→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frostnip</a:t>
            </a:r>
            <a:endParaRPr lang="en-US" sz="2400" b="0" i="1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 blistering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 permanent damage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Reversed by: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soaking affected body part in warm water 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breathing warm air on affected area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Second Stage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Blistering may occur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feel numb, waxy and frozen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Superficial frostbite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Ice crystals form in skin cells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remains flexible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Frostbite—Signs/Symptoms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8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Third Stage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8305799" cy="42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Deep frostbite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Most serious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Blood vessels, muscles, tendon, nerves and bone may be frozen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Lead to: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Permanent damage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Blood clots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Gangrene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 feeling experienced in affected are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No blistering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Serious infection and loss of limbs may occur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Frostbite—Treatment 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Reduce Risk!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Wear several layers of clothing</a:t>
            </a: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Limit use of alcohol and smoking</a:t>
            </a: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Avoid going outdoors</a:t>
            </a: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Shield face &amp; other body parts from wind and temperature (scarves, earmuffs, gloves, </a:t>
            </a:r>
            <a:r>
              <a:rPr lang="en-US" sz="2220" b="0" i="0" u="none" strike="noStrike" cap="none" dirty="0" err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etc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)</a:t>
            </a:r>
          </a:p>
          <a:p>
            <a:pPr marL="342900" marR="0" lvl="0" indent="-342900" algn="l" rtl="0"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Waterproof skin moisturizer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3"/>
          </p:nvPr>
        </p:nvSpPr>
        <p:spPr>
          <a:xfrm>
            <a:off x="4648200" y="13716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Seek emergency care if: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swelling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Loss of limb function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Absence of pain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Drastic skin color changes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Blisters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Slurred speech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Memory loss</a:t>
            </a:r>
          </a:p>
        </p:txBody>
      </p:sp>
      <p:pic>
        <p:nvPicPr>
          <p:cNvPr id="396" name="Shape 396" descr="http://cpraedcourse.com/application/design/images/course/firstaid/he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"/>
            <a:ext cx="898524" cy="13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Frostbite—Treatment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404018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Re-warming techniques: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4040187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Bring individual indoors ASAP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Apply warm towels or immerse affected area in circulating lukewarm water for 20 minutes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Never use hot water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Area should NOT be rubbed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If blisters present, leave intact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hold affected area near fire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Area may be burned because of reduced feeling in area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Offer individual warm fluids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Keep affected area raised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3"/>
          </p:nvPr>
        </p:nvSpPr>
        <p:spPr>
          <a:xfrm>
            <a:off x="4648200" y="1295400"/>
            <a:ext cx="4041774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After re-warming: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4"/>
          </p:nvPr>
        </p:nvSpPr>
        <p:spPr>
          <a:xfrm>
            <a:off x="4645025" y="1828800"/>
            <a:ext cx="4041774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Superficial frostbite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will redden &amp; become painful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Blisters likely to form within 24 hours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Deep frostbite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remain hard and cool to touch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may turn black or blue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Blisters may form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Skin surrounding area may become swollen and remain swollen for 1+months</a:t>
            </a:r>
          </a:p>
        </p:txBody>
      </p:sp>
      <p:pic>
        <p:nvPicPr>
          <p:cNvPr id="406" name="Shape 406" descr="http://img.tfd.com/wn/DD/6CDB8-col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57200"/>
            <a:ext cx="1181100" cy="12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Frostbite—Healing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Avoid  infection by leaving blisters intact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Watch for signs of infection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Redness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Swelling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Fever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Oozing pus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Red streaks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Take all prescribed medications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expose affect area to cold temps until cleared by physician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Lightning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Average stroke is 6-8 miles long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Average storm is 6-10 miles wide, travels at 25 mph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Once thunderstorm within 10 miles, you are in immediate danger of                         lightning strike</a:t>
            </a:r>
          </a:p>
        </p:txBody>
      </p:sp>
      <p:pic>
        <p:nvPicPr>
          <p:cNvPr id="419" name="Shape 419" descr="http://www.thetradingpostoftexas.com/images/lightning%20at%20Kyle%20fiel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962400"/>
            <a:ext cx="3800474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Lightning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Flash-to-Bang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distance of storm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seconds between thunder &amp; lightning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that number by 5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Equals miles away of strike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 shelter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Large, enclosed space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with window rolled up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Outside? Put feet together, crouch on balls of feet and put hands over ears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body" idx="2"/>
          </p:nvPr>
        </p:nvSpPr>
        <p:spPr>
          <a:xfrm>
            <a:off x="4419600" y="1600200"/>
            <a:ext cx="40385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NOT to go: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High, open fields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 trees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Unprotected structures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or picnic shelters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Dugouts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Flagpoles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Bleachers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                                   fences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–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Anywhere                        near water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Shape 427" descr="http://www.photographyblogger.net/wp-content/uploads/2009/06/lightning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886200"/>
            <a:ext cx="2381249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Lightning Strike Victim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DO NOT go after until danger has passed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Activate EMS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Access ABCs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Begin CPR if necessary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It is ok to touch strike victim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They do NOT hold electrical charge!</a:t>
            </a:r>
          </a:p>
        </p:txBody>
      </p:sp>
      <p:pic>
        <p:nvPicPr>
          <p:cNvPr id="434" name="Shape 434" descr="Image result for lightning strike victim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4190999" cy="436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Vocabulary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stress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Homeostasis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Hyperthermia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Hypothalamus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Thermoregulation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index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Sunburn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cramps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syncope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exhaustion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Heat stroke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Evaporation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Conduction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Radiation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Convection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Wind chill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Hypothermia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Core body temperature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Frostbite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http://ecx.images-amazon.com/images/I/51ZLg9kPomL._SL500_AA280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962400"/>
            <a:ext cx="2666999" cy="26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Index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Reference point indicating the risk associated with outdoor exercise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Combination of air temperature &amp; relative humidity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Calculated for conditions in shade; direct sunlight poses even greater risk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Greater heat index, more                           moisture in air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Body loses its ability to adequately                 evaporate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Heat Index</a:t>
            </a:r>
          </a:p>
        </p:txBody>
      </p:sp>
      <p:pic>
        <p:nvPicPr>
          <p:cNvPr id="123" name="Shape 123" descr="http://www.sir-ray.com/Heat%20Index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14400"/>
            <a:ext cx="7578090" cy="581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Avoid Heat-Related Illness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Prevention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Address environment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Acclimatization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Proper hydration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Weigh-ins—before &amp; after, to determine fluid loss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Monitor at-risk athletes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Unlimited water access &amp; timely water breaks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http://4.bp.blogspot.com/_Nb8DOoLyFwk/RoSyufFowpI/AAAAAAAACnU/_kHc7BH1zxc/s400/heatstrok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219200"/>
            <a:ext cx="2381249" cy="20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General Care of </a:t>
            </a:r>
            <a:r>
              <a:rPr lang="en-US" sz="4400" b="0" i="0" u="none" strike="noStrike" cap="none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Heat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Illness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Move athlete to cool location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Remove unnecessary clothing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Pour cool water over extremities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Fan athlete to increase air circulation and evaporation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Immerse athlete in cool (not cold) water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Massage extremities to promote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http://3.bp.blogspot.com/-lasFKwF2hog/TkYD1FavFiI/AAAAAAAAABk/2huAeI5n7PM/s1600/dehydrat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835" y="3200399"/>
            <a:ext cx="4655819" cy="3510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Batang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Dehydration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On average, lose 3-6 liters of water daily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Estimated one hour of exercise, demand approx. 50% increase in amount of water body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1882</Words>
  <Application>Microsoft Office PowerPoint</Application>
  <PresentationFormat>On-screen Show (4:3)</PresentationFormat>
  <Paragraphs>443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Batang</vt:lpstr>
      <vt:lpstr>Calibri</vt:lpstr>
      <vt:lpstr>Bell MT</vt:lpstr>
      <vt:lpstr>Arial</vt:lpstr>
      <vt:lpstr>Office Theme</vt:lpstr>
      <vt:lpstr>Environmental Considerations  in Athletics</vt:lpstr>
      <vt:lpstr>Athlete Specifications</vt:lpstr>
      <vt:lpstr>Heat Stress</vt:lpstr>
      <vt:lpstr>Heat Stress</vt:lpstr>
      <vt:lpstr>Heat Index</vt:lpstr>
      <vt:lpstr>Heat Index</vt:lpstr>
      <vt:lpstr>Avoid Heat-Related Illness</vt:lpstr>
      <vt:lpstr>General Care of Heat Illness</vt:lpstr>
      <vt:lpstr>Dehydration</vt:lpstr>
      <vt:lpstr>Dehydration—Signs/Symptoms</vt:lpstr>
      <vt:lpstr>Dehydration—Signs/Symptoms</vt:lpstr>
      <vt:lpstr>Dehydration—Treatment</vt:lpstr>
      <vt:lpstr>Sunburn</vt:lpstr>
      <vt:lpstr>Sunburn</vt:lpstr>
      <vt:lpstr>Heat Cramps</vt:lpstr>
      <vt:lpstr>Heat Syncope</vt:lpstr>
      <vt:lpstr>Heat Exhaustion</vt:lpstr>
      <vt:lpstr>Heat Exhaustion</vt:lpstr>
      <vt:lpstr>PowerPoint Presentation</vt:lpstr>
      <vt:lpstr>Heatstroke</vt:lpstr>
      <vt:lpstr>Cold Stress</vt:lpstr>
      <vt:lpstr>1. Respiration</vt:lpstr>
      <vt:lpstr>2. Evaporation</vt:lpstr>
      <vt:lpstr>3. Conduction</vt:lpstr>
      <vt:lpstr>4. Radiation</vt:lpstr>
      <vt:lpstr>5. Convection</vt:lpstr>
      <vt:lpstr>Cold Stress</vt:lpstr>
      <vt:lpstr>Wind Chill</vt:lpstr>
      <vt:lpstr>PowerPoint Presentation</vt:lpstr>
      <vt:lpstr>Hypothermia </vt:lpstr>
      <vt:lpstr>Hypothermia—Signs/Symptoms</vt:lpstr>
      <vt:lpstr>Hypothermia—Signs/Symptoms Onset</vt:lpstr>
      <vt:lpstr>Hypothermia—Signs/Symptoms Moderate</vt:lpstr>
      <vt:lpstr>Hypothermia—Signs/Symptoms Severe</vt:lpstr>
      <vt:lpstr>Hypothermia—Treatment</vt:lpstr>
      <vt:lpstr>Hypothermia—Treatment</vt:lpstr>
      <vt:lpstr>Hypothermia—Treatment</vt:lpstr>
      <vt:lpstr>Hypothermia—Treatment</vt:lpstr>
      <vt:lpstr>Frostbite</vt:lpstr>
      <vt:lpstr>PowerPoint Presentation</vt:lpstr>
      <vt:lpstr>Frostbite—Signs/Symptoms</vt:lpstr>
      <vt:lpstr>Frostbite—Signs/Symptoms</vt:lpstr>
      <vt:lpstr>Frostbite—Treatment </vt:lpstr>
      <vt:lpstr>Frostbite—Treatment</vt:lpstr>
      <vt:lpstr>Frostbite—Healing</vt:lpstr>
      <vt:lpstr>Lightning</vt:lpstr>
      <vt:lpstr>Lightning</vt:lpstr>
      <vt:lpstr>Lightning Strike Victim</vt:lpstr>
      <vt:lpstr>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Considerations  in Athletics</dc:title>
  <dc:creator>Lemmond, Megan O.</dc:creator>
  <cp:lastModifiedBy>Lemmond, Megan O.</cp:lastModifiedBy>
  <cp:revision>2</cp:revision>
  <dcterms:modified xsi:type="dcterms:W3CDTF">2017-12-07T18:03:18Z</dcterms:modified>
</cp:coreProperties>
</file>