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38F0A-05A0-41CE-A7EC-B4D6178ED729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2BA4C-EBE5-4C37-93F9-39C2272432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9C542-9696-433E-8394-837C01B193D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2D033F-9E49-4F0D-800A-F3C3396B157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37039-8A68-4E7B-9CF0-2E97821408A1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2B70D-BDCF-4383-A5B7-5D38FE26F7DC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E2552-0509-4A83-B6F5-446CAFC2D617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667000"/>
            <a:ext cx="8458200" cy="990600"/>
          </a:xfrm>
        </p:spPr>
        <p:txBody>
          <a:bodyPr/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669-CCE2-4EA8-B814-4325892956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E939-AE52-4D37-969C-4178D6477E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81240-37B2-463C-8A46-2F8774B323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978F-2731-4049-AA24-F8E59A1962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1148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0F80-C0DA-4544-A006-C01563675F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EAEF6-4CCA-4989-BCC9-00F89D10AC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0F7E-E361-4273-9A00-B1ED4C1F10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2146-A4EB-466F-9DE9-BC3D99A3C4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07CFB-4739-454E-9027-0DE5FFCA52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4164-4572-430D-A269-DAEC5A6379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D29F-7A3E-4FDB-9FC9-262CDA0801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44DC-1954-4563-A55C-A8007AFEDC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34215-62DD-47D4-9C00-18B568406A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BAB2-EEED-40B0-ADF3-BC4C8A76B8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6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4E781D-0FC7-494A-9E3A-40944F114C3D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Decontamination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Employee Determination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Exposure Determination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principal/custodian/supervisor who has employees with occupational exposure must prepare an exposure determination. </a:t>
            </a:r>
          </a:p>
          <a:p>
            <a:r>
              <a:rPr lang="en-US" smtClean="0"/>
              <a:t>Must contain:</a:t>
            </a:r>
          </a:p>
          <a:p>
            <a:pPr lvl="1"/>
            <a:r>
              <a:rPr lang="en-US" smtClean="0">
                <a:solidFill>
                  <a:srgbClr val="99FF66"/>
                </a:solidFill>
              </a:rPr>
              <a:t>A list of all job classifications in which </a:t>
            </a:r>
            <a:r>
              <a:rPr lang="en-US" u="sng" smtClean="0">
                <a:solidFill>
                  <a:srgbClr val="99FF66"/>
                </a:solidFill>
              </a:rPr>
              <a:t>all</a:t>
            </a:r>
            <a:r>
              <a:rPr lang="en-US" smtClean="0">
                <a:solidFill>
                  <a:srgbClr val="99FF66"/>
                </a:solidFill>
              </a:rPr>
              <a:t> employees in those job classifications have occupational exposure</a:t>
            </a:r>
          </a:p>
          <a:p>
            <a:pPr lvl="1"/>
            <a:r>
              <a:rPr lang="en-US" smtClean="0">
                <a:solidFill>
                  <a:srgbClr val="99FF66"/>
                </a:solidFill>
              </a:rPr>
              <a:t>A list of job classifications in which </a:t>
            </a:r>
            <a:r>
              <a:rPr lang="en-US" u="sng" smtClean="0">
                <a:solidFill>
                  <a:srgbClr val="99FF66"/>
                </a:solidFill>
              </a:rPr>
              <a:t>some</a:t>
            </a:r>
            <a:r>
              <a:rPr lang="en-US" smtClean="0">
                <a:solidFill>
                  <a:srgbClr val="99FF66"/>
                </a:solidFill>
              </a:rPr>
              <a:t> employees have occupational exposure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/>
              <a:t>All</a:t>
            </a:r>
            <a:r>
              <a:rPr lang="en-US" sz="4000" smtClean="0"/>
              <a:t> Employees at Risk of Exposure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School nurses</a:t>
            </a:r>
          </a:p>
          <a:p>
            <a:r>
              <a:rPr lang="en-US" smtClean="0"/>
              <a:t>School Aides who work with the developmentally disabled</a:t>
            </a:r>
          </a:p>
          <a:p>
            <a:r>
              <a:rPr lang="en-US" smtClean="0"/>
              <a:t>Lifeguards</a:t>
            </a:r>
          </a:p>
          <a:p>
            <a:r>
              <a:rPr lang="en-US" smtClean="0"/>
              <a:t>Security Guards</a:t>
            </a:r>
          </a:p>
          <a:p>
            <a:r>
              <a:rPr lang="en-US" smtClean="0"/>
              <a:t>Health Aides</a:t>
            </a:r>
          </a:p>
          <a:p>
            <a:r>
              <a:rPr lang="en-US" smtClean="0"/>
              <a:t>Custodial Cleaners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/>
              <a:t>Some</a:t>
            </a:r>
            <a:r>
              <a:rPr lang="en-US" sz="4000" smtClean="0"/>
              <a:t> Employees at Risk of Exposure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Principals</a:t>
            </a:r>
          </a:p>
          <a:p>
            <a:r>
              <a:rPr lang="en-US" smtClean="0"/>
              <a:t>Assistant Principals</a:t>
            </a:r>
          </a:p>
          <a:p>
            <a:r>
              <a:rPr lang="en-US" smtClean="0"/>
              <a:t>Laboratory Teachers</a:t>
            </a:r>
          </a:p>
          <a:p>
            <a:r>
              <a:rPr lang="en-US" smtClean="0"/>
              <a:t>Custodians</a:t>
            </a:r>
          </a:p>
          <a:p>
            <a:r>
              <a:rPr lang="en-US" smtClean="0"/>
              <a:t>Designated CPR/First Aid Responders</a:t>
            </a:r>
          </a:p>
          <a:p>
            <a:r>
              <a:rPr lang="en-US" smtClean="0"/>
              <a:t>Physical Education Teachers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Occupational Exposure Employees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Will receive specialized training annually</a:t>
            </a:r>
          </a:p>
          <a:p>
            <a:r>
              <a:rPr lang="en-US" smtClean="0"/>
              <a:t>Will be offered the Hepatitis B vaccination series</a:t>
            </a:r>
          </a:p>
          <a:p>
            <a:r>
              <a:rPr lang="en-US" smtClean="0"/>
              <a:t>Will be provided with post-exposure evaluation and follow-up in the case of an exposure incident</a:t>
            </a:r>
          </a:p>
          <a:p>
            <a:r>
              <a:rPr lang="en-US" smtClean="0"/>
              <a:t>Will be provided with personal protective 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Decontamination &amp; Sterilization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All surfaces, tools, equipment and other objects that come in contact with blood or potentially infectious materials must be decontaminated and sterilized as soon as possible.</a:t>
            </a:r>
          </a:p>
          <a:p>
            <a:r>
              <a:rPr lang="en-US" smtClean="0"/>
              <a:t>Equipment and tools must be cleaned and decontaminated before servicing or being put back to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Decontamination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Solution of 5.25% sodium hypochlorite (household bleach)</a:t>
            </a:r>
          </a:p>
          <a:p>
            <a:pPr>
              <a:lnSpc>
                <a:spcPct val="90000"/>
              </a:lnSpc>
            </a:pPr>
            <a:r>
              <a:rPr lang="en-US" smtClean="0"/>
              <a:t>Diluted between 1:10 and 1:100 with water</a:t>
            </a:r>
          </a:p>
          <a:p>
            <a:pPr>
              <a:lnSpc>
                <a:spcPct val="90000"/>
              </a:lnSpc>
            </a:pPr>
            <a:r>
              <a:rPr lang="en-US" smtClean="0"/>
              <a:t>Standard recommendation is to use at least a quarter cup of bleach per one gallon of water</a:t>
            </a:r>
          </a:p>
          <a:p>
            <a:pPr>
              <a:lnSpc>
                <a:spcPct val="90000"/>
              </a:lnSpc>
            </a:pPr>
            <a:r>
              <a:rPr lang="en-US" smtClean="0"/>
              <a:t>Use Lysol or some other EPA-registered tuberculoid disinfectant. Check the label of all disinfectants to make sure they meet this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Medical Waste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Signs &amp; Labels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Warning labels must be 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placed on containers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of regulated waste, 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refrigerators and freezers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containing blood or other 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potentially infectious material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and other containers used to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store, transport, or ship blood 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or other potentially infectious 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material</a:t>
            </a:r>
          </a:p>
        </p:txBody>
      </p:sp>
      <p:pic>
        <p:nvPicPr>
          <p:cNvPr id="57348" name="Picture 6" descr="88898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752600"/>
            <a:ext cx="3427413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Regulated Medical Waste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19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Liquid or semi-liquid blood or other potentially infectious materials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Contaminated items that would release blood or other potentially infectious materials in a liquid or semi-liquid state if compressed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Items that are caked with dried blood or other potentially infectious materials</a:t>
            </a:r>
          </a:p>
        </p:txBody>
      </p:sp>
      <p:pic>
        <p:nvPicPr>
          <p:cNvPr id="58372" name="Picture 7" descr="biohazardneed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438400"/>
            <a:ext cx="468947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Regulated Medical Waste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Red bags and sharps containers are provided for the collection of regulated medical waste</a:t>
            </a:r>
          </a:p>
          <a:p>
            <a:r>
              <a:rPr lang="en-US" smtClean="0"/>
              <a:t>A sharps container, red bag,                    and storage box should be                available in the Nurse’s                         and/or Custodian’s office</a:t>
            </a:r>
          </a:p>
        </p:txBody>
      </p:sp>
      <p:pic>
        <p:nvPicPr>
          <p:cNvPr id="59396" name="Picture 6" descr="biohazard_bagv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743200"/>
            <a:ext cx="28098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bio-hazard-trash-c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133600"/>
            <a:ext cx="13144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6" descr="198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438400"/>
            <a:ext cx="24003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8" descr="pp-14500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8100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12" descr="EB05075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447675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Biohazard Containers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Requirements for Handling Laundry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Handle contaminated laundry as little as possible, with minimal agitation</a:t>
            </a:r>
          </a:p>
          <a:p>
            <a:r>
              <a:rPr lang="en-US" smtClean="0"/>
              <a:t>Place wet contaminated laundry in leak-proof labeled or color-coded containers before transport; use red bags or bags marked with biohazard symbol</a:t>
            </a:r>
          </a:p>
          <a:p>
            <a:r>
              <a:rPr lang="en-US" smtClean="0"/>
              <a:t>Wear appropriate PPE when handling and/or sorting contaminated laundry</a:t>
            </a:r>
          </a:p>
        </p:txBody>
      </p:sp>
      <p:pic>
        <p:nvPicPr>
          <p:cNvPr id="61444" name="Picture 5" descr="biohaz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410200"/>
            <a:ext cx="13525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220011"/>
      </a:dk1>
      <a:lt1>
        <a:srgbClr val="FFFFFF"/>
      </a:lt1>
      <a:dk2>
        <a:srgbClr val="FF6B07"/>
      </a:dk2>
      <a:lt2>
        <a:srgbClr val="000000"/>
      </a:lt2>
      <a:accent1>
        <a:srgbClr val="FFCF89"/>
      </a:accent1>
      <a:accent2>
        <a:srgbClr val="FFD41F"/>
      </a:accent2>
      <a:accent3>
        <a:srgbClr val="FFBAAA"/>
      </a:accent3>
      <a:accent4>
        <a:srgbClr val="DADADA"/>
      </a:accent4>
      <a:accent5>
        <a:srgbClr val="FFE4C4"/>
      </a:accent5>
      <a:accent6>
        <a:srgbClr val="E7C01B"/>
      </a:accent6>
      <a:hlink>
        <a:srgbClr val="FF6600"/>
      </a:hlink>
      <a:folHlink>
        <a:srgbClr val="CC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FFFFFF"/>
        </a:lt1>
        <a:dk2>
          <a:srgbClr val="FF6B07"/>
        </a:dk2>
        <a:lt2>
          <a:srgbClr val="FFFFFF"/>
        </a:lt2>
        <a:accent1>
          <a:srgbClr val="FFCF89"/>
        </a:accent1>
        <a:accent2>
          <a:srgbClr val="FFD41F"/>
        </a:accent2>
        <a:accent3>
          <a:srgbClr val="FFBAAA"/>
        </a:accent3>
        <a:accent4>
          <a:srgbClr val="DADADA"/>
        </a:accent4>
        <a:accent5>
          <a:srgbClr val="FFE4C4"/>
        </a:accent5>
        <a:accent6>
          <a:srgbClr val="E7C01B"/>
        </a:accent6>
        <a:hlink>
          <a:srgbClr val="FF66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220011"/>
    </a:dk1>
    <a:lt1>
      <a:srgbClr val="FFFFFF"/>
    </a:lt1>
    <a:dk2>
      <a:srgbClr val="FF6B07"/>
    </a:dk2>
    <a:lt2>
      <a:srgbClr val="FFFFFF"/>
    </a:lt2>
    <a:accent1>
      <a:srgbClr val="FFCF89"/>
    </a:accent1>
    <a:accent2>
      <a:srgbClr val="FFD41F"/>
    </a:accent2>
    <a:accent3>
      <a:srgbClr val="FFBAAA"/>
    </a:accent3>
    <a:accent4>
      <a:srgbClr val="DADADA"/>
    </a:accent4>
    <a:accent5>
      <a:srgbClr val="FFE4C4"/>
    </a:accent5>
    <a:accent6>
      <a:srgbClr val="E7C01B"/>
    </a:accent6>
    <a:hlink>
      <a:srgbClr val="FF6600"/>
    </a:hlink>
    <a:folHlink>
      <a:srgbClr val="CC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On-screen Show (4:3)</PresentationFormat>
  <Paragraphs>67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Decontamination Procedures</vt:lpstr>
      <vt:lpstr>Decontamination &amp; Sterilization</vt:lpstr>
      <vt:lpstr>Decontamination</vt:lpstr>
      <vt:lpstr>Medical Waste</vt:lpstr>
      <vt:lpstr>Signs &amp; Labels</vt:lpstr>
      <vt:lpstr>Regulated Medical Waste</vt:lpstr>
      <vt:lpstr>Regulated Medical Waste</vt:lpstr>
      <vt:lpstr>Biohazard Containers</vt:lpstr>
      <vt:lpstr>Requirements for Handling Laundry</vt:lpstr>
      <vt:lpstr>Employee Determination</vt:lpstr>
      <vt:lpstr>Exposure Determination</vt:lpstr>
      <vt:lpstr>All Employees at Risk of Exposure</vt:lpstr>
      <vt:lpstr>Some Employees at Risk of Exposure</vt:lpstr>
      <vt:lpstr>Occupational Exposure Employees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Decontamination Procedures</dc:title>
  <dc:creator>megane.oxendine</dc:creator>
  <cp:lastModifiedBy>megane.oxendine</cp:lastModifiedBy>
  <cp:revision>1</cp:revision>
  <dcterms:created xsi:type="dcterms:W3CDTF">2014-11-06T15:29:49Z</dcterms:created>
  <dcterms:modified xsi:type="dcterms:W3CDTF">2014-11-06T15:30:23Z</dcterms:modified>
</cp:coreProperties>
</file>