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2D817-DA9A-4639-9FC2-6FE6B36CBCB7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87913-F53D-406D-A24B-294B76DE3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E6403-9A2E-49A2-837B-5434905EB4E2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223FC7-5950-4EEB-9247-142070EE18E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667000"/>
            <a:ext cx="8458200" cy="990600"/>
          </a:xfrm>
        </p:spPr>
        <p:txBody>
          <a:bodyPr/>
          <a:lstStyle>
            <a:lvl1pPr>
              <a:defRPr sz="48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05200"/>
            <a:ext cx="8458200" cy="685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2669-CCE2-4EA8-B814-4325892956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E939-AE52-4D37-969C-4178D6477EF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04800"/>
            <a:ext cx="21336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2484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81240-37B2-463C-8A46-2F8774B3234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978F-2731-4049-AA24-F8E59A1962B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8534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114800"/>
            <a:ext cx="8534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70F80-C0DA-4544-A006-C01563675FC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600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EAEF6-4CCA-4989-BCC9-00F89D10AC4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0F7E-E361-4273-9A00-B1ED4C1F10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D2146-A4EB-466F-9DE9-BC3D99A3C4E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07CFB-4739-454E-9027-0DE5FFCA523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4164-4572-430D-A269-DAEC5A63799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BD29F-7A3E-4FDB-9FC9-262CDA0801A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C44DC-1954-4563-A55C-A8007AFEDCE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34215-62DD-47D4-9C00-18B568406AC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EBAB2-EEED-40B0-ADF3-BC4C8A76B86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6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2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42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4E781D-0FC7-494A-9E3A-40944F114C3D}" type="slidenum">
              <a:rPr lang="en-US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4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Methods of Compliance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Removing Contaminated Gloves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HOOK a finger of your bare hand inside the cuff of the remaining glove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PULL BACK so this glove also comes off inside-out with the first glove tucked inside it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WASH HANDS!</a:t>
            </a:r>
          </a:p>
        </p:txBody>
      </p:sp>
      <p:pic>
        <p:nvPicPr>
          <p:cNvPr id="46084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1981200"/>
            <a:ext cx="1924050" cy="1743075"/>
          </a:xfrm>
          <a:noFill/>
        </p:spPr>
      </p:pic>
      <p:pic>
        <p:nvPicPr>
          <p:cNvPr id="4608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981200"/>
            <a:ext cx="1924050" cy="1743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6086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981200"/>
            <a:ext cx="1924050" cy="172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6087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1981200"/>
            <a:ext cx="1968500" cy="1733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46088" name="AutoShape 12"/>
          <p:cNvSpPr>
            <a:spLocks noChangeArrowheads="1"/>
          </p:cNvSpPr>
          <p:nvPr/>
        </p:nvSpPr>
        <p:spPr bwMode="auto">
          <a:xfrm>
            <a:off x="1905000" y="2667000"/>
            <a:ext cx="976313" cy="311150"/>
          </a:xfrm>
          <a:prstGeom prst="rightArrow">
            <a:avLst>
              <a:gd name="adj1" fmla="val 50000"/>
              <a:gd name="adj2" fmla="val 78444"/>
            </a:avLst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6089" name="AutoShape 13"/>
          <p:cNvSpPr>
            <a:spLocks noChangeArrowheads="1"/>
          </p:cNvSpPr>
          <p:nvPr/>
        </p:nvSpPr>
        <p:spPr bwMode="auto">
          <a:xfrm>
            <a:off x="4114800" y="2667000"/>
            <a:ext cx="976313" cy="311150"/>
          </a:xfrm>
          <a:prstGeom prst="rightArrow">
            <a:avLst>
              <a:gd name="adj1" fmla="val 50000"/>
              <a:gd name="adj2" fmla="val 78444"/>
            </a:avLst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6090" name="AutoShape 14"/>
          <p:cNvSpPr>
            <a:spLocks noChangeArrowheads="1"/>
          </p:cNvSpPr>
          <p:nvPr/>
        </p:nvSpPr>
        <p:spPr bwMode="auto">
          <a:xfrm>
            <a:off x="6477000" y="2743200"/>
            <a:ext cx="976313" cy="311150"/>
          </a:xfrm>
          <a:prstGeom prst="rightArrow">
            <a:avLst>
              <a:gd name="adj1" fmla="val 50000"/>
              <a:gd name="adj2" fmla="val 78444"/>
            </a:avLst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Rules to Follow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Treat all blood or potentially infectious body fluids as if they are contaminated</a:t>
            </a:r>
          </a:p>
          <a:p>
            <a:pPr>
              <a:lnSpc>
                <a:spcPct val="90000"/>
              </a:lnSpc>
            </a:pPr>
            <a:r>
              <a:rPr lang="en-US" smtClean="0"/>
              <a:t>Always wear personal protective equipment in exposure situations</a:t>
            </a:r>
          </a:p>
          <a:p>
            <a:pPr>
              <a:lnSpc>
                <a:spcPct val="90000"/>
              </a:lnSpc>
            </a:pPr>
            <a:r>
              <a:rPr lang="en-US" smtClean="0"/>
              <a:t>Replace PPE that is torn or punctured</a:t>
            </a:r>
          </a:p>
          <a:p>
            <a:pPr>
              <a:lnSpc>
                <a:spcPct val="90000"/>
              </a:lnSpc>
            </a:pPr>
            <a:r>
              <a:rPr lang="en-US" smtClean="0"/>
              <a:t>Remove PPE before leaving work area</a:t>
            </a:r>
          </a:p>
          <a:p>
            <a:pPr>
              <a:lnSpc>
                <a:spcPct val="90000"/>
              </a:lnSpc>
            </a:pPr>
            <a:r>
              <a:rPr lang="en-US" smtClean="0"/>
              <a:t>Properly disinfect or dispose of used PPE</a:t>
            </a:r>
          </a:p>
          <a:p>
            <a:pPr>
              <a:lnSpc>
                <a:spcPct val="90000"/>
              </a:lnSpc>
            </a:pPr>
            <a:r>
              <a:rPr lang="en-US" smtClean="0"/>
              <a:t>Wash hands immediately after removing PPE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Hand Washing Technique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Wash Hands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828800"/>
            <a:ext cx="5181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When visibly soiled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After using the bathroom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After removing gloves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After blowing your nose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After sneezing in your hands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Before and after eating, handling food, drinking or smoking</a:t>
            </a:r>
          </a:p>
        </p:txBody>
      </p:sp>
      <p:pic>
        <p:nvPicPr>
          <p:cNvPr id="49156" name="Picture 6" descr="washing_han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200400"/>
            <a:ext cx="3095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Wash Hands</a:t>
            </a:r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smtClean="0"/>
              <a:t>Before and after assisting a child in using the toilet</a:t>
            </a:r>
          </a:p>
          <a:p>
            <a:r>
              <a:rPr lang="en-US" sz="2400" smtClean="0"/>
              <a:t>After diaper changes</a:t>
            </a:r>
          </a:p>
          <a:p>
            <a:r>
              <a:rPr lang="en-US" sz="2400" smtClean="0"/>
              <a:t>After contact with runny noses, vomit, or saliva</a:t>
            </a:r>
          </a:p>
          <a:p>
            <a:r>
              <a:rPr lang="en-US" sz="2400" smtClean="0"/>
              <a:t>Before feeding children</a:t>
            </a:r>
          </a:p>
          <a:p>
            <a:r>
              <a:rPr lang="en-US" sz="2400" smtClean="0"/>
              <a:t>After handling pets, animals, or animal waste</a:t>
            </a:r>
          </a:p>
          <a:p>
            <a:r>
              <a:rPr lang="en-US" sz="2400" smtClean="0"/>
              <a:t>After handling garbage</a:t>
            </a:r>
          </a:p>
        </p:txBody>
      </p:sp>
      <p:pic>
        <p:nvPicPr>
          <p:cNvPr id="50180" name="Picture 7" descr="baby-clipart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90800"/>
            <a:ext cx="27051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Technique for Hand Washing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Remove rings and watches before washing</a:t>
            </a:r>
          </a:p>
          <a:p>
            <a:r>
              <a:rPr lang="en-US" smtClean="0"/>
              <a:t>If hands-free dispenser is not available, dispense paper towels before washing</a:t>
            </a:r>
          </a:p>
          <a:p>
            <a:r>
              <a:rPr lang="en-US" smtClean="0"/>
              <a:t>Hand should be positioned lower than the arms to avoid contamination</a:t>
            </a:r>
          </a:p>
        </p:txBody>
      </p:sp>
      <p:pic>
        <p:nvPicPr>
          <p:cNvPr id="51204" name="Picture 11" descr="c_handwash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962400"/>
            <a:ext cx="2632075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Diagram 5"/>
          <p:cNvGraphicFramePr>
            <a:graphicFrameLocks/>
          </p:cNvGraphicFramePr>
          <p:nvPr/>
        </p:nvGraphicFramePr>
        <p:xfrm>
          <a:off x="533400" y="1588"/>
          <a:ext cx="8153400" cy="6856412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Observe Universal Precautions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Infection control guidelines designed to protect workers from exposure to diseases spread by blood and certain body fluids.</a:t>
            </a:r>
          </a:p>
          <a:p>
            <a:r>
              <a:rPr lang="en-US" smtClean="0"/>
              <a:t>All patients should be assumed to be infectious for bloodborne diseases such as AIDS and hepatitis B.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Universal Precautions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187825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Wash hands before and after all patient or specimen contact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Treat the blood of all patients as potentially infectious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Treat all linen soiled with blood or body secretions as potentially infectious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Wear gloves if contact with blood or body fluids is possible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7575" y="1600200"/>
            <a:ext cx="4187825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Immediately place used syringes in a nearby impermeable container; do not recap or manipulate needles or sharps in any way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Wear protective eyewear and mask if splatter with blood or body fluids is possible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Wear a mask if there is a risk of infection by TB or other airborne organisms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3048000"/>
            <a:ext cx="8458200" cy="990600"/>
          </a:xfrm>
        </p:spPr>
        <p:txBody>
          <a:bodyPr/>
          <a:lstStyle/>
          <a:p>
            <a:r>
              <a:rPr lang="en-US" sz="4400" smtClean="0"/>
              <a:t>Personal Protective Equipment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Personal Protective Equipment (PPE)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PPE provides protection against exposure to infectious materials and must be routinely used when contact with blood or body fluids is anticipated</a:t>
            </a:r>
          </a:p>
          <a:p>
            <a:pPr>
              <a:lnSpc>
                <a:spcPct val="90000"/>
              </a:lnSpc>
            </a:pPr>
            <a:r>
              <a:rPr lang="en-US" smtClean="0"/>
              <a:t>Selection of PPE is task oriented</a:t>
            </a:r>
          </a:p>
          <a:p>
            <a:pPr>
              <a:lnSpc>
                <a:spcPct val="90000"/>
              </a:lnSpc>
            </a:pPr>
            <a:r>
              <a:rPr lang="en-US" smtClean="0"/>
              <a:t>PPE is appropriate when under normal conditions it prevents blood and body fluids from reaching an employee’s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99FF66"/>
                </a:solidFill>
              </a:rPr>
              <a:t>work clothes, street clothes, undergarments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99FF66"/>
                </a:solidFill>
              </a:rPr>
              <a:t>skin, mouth, eyes, other mucus membranes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PPE</a:t>
            </a:r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Gloves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Gowns, aprons, sleeves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Laboratory coats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Face shields or masks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Eye protection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Mouthpieces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Resuscitation bags, pocket masks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Foot protection</a:t>
            </a:r>
          </a:p>
        </p:txBody>
      </p:sp>
      <p:pic>
        <p:nvPicPr>
          <p:cNvPr id="43012" name="Picture 9" descr="120px-Disp-med-p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09800"/>
            <a:ext cx="3290888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Gloves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Gloves should be made of latex, nitril, rubber, or other water impervious material</a:t>
            </a:r>
          </a:p>
          <a:p>
            <a:pPr>
              <a:lnSpc>
                <a:spcPct val="90000"/>
              </a:lnSpc>
            </a:pPr>
            <a:r>
              <a:rPr lang="en-US" smtClean="0"/>
              <a:t>Inspect gloves before use</a:t>
            </a:r>
          </a:p>
          <a:p>
            <a:pPr>
              <a:lnSpc>
                <a:spcPct val="90000"/>
              </a:lnSpc>
            </a:pPr>
            <a:r>
              <a:rPr lang="en-US" smtClean="0"/>
              <a:t>Double gloving can provide an additional layer of protection</a:t>
            </a:r>
          </a:p>
          <a:p>
            <a:pPr>
              <a:lnSpc>
                <a:spcPct val="90000"/>
              </a:lnSpc>
            </a:pPr>
            <a:r>
              <a:rPr lang="en-US" smtClean="0"/>
              <a:t>If you have cuts or sores on your hands, you should cover these with a bandage or similar protection as an additional precaution before donning your gloves</a:t>
            </a:r>
          </a:p>
          <a:p>
            <a:pPr>
              <a:lnSpc>
                <a:spcPct val="90000"/>
              </a:lnSpc>
            </a:pPr>
            <a:r>
              <a:rPr lang="en-US" smtClean="0"/>
              <a:t>Don’t touch the outside of used gloves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Removing Contaminated Gloves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smtClean="0"/>
              <a:t>PINCH one glove back by the cuff until it comes off inside out.</a:t>
            </a:r>
          </a:p>
          <a:p>
            <a:r>
              <a:rPr lang="en-US" sz="2800" smtClean="0"/>
              <a:t>Discard or cup in the palm of your gloved hand.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1879600" cy="1744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506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828800"/>
            <a:ext cx="1924050" cy="1720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506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828800"/>
            <a:ext cx="1924050" cy="173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4506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1828800"/>
            <a:ext cx="1924050" cy="1698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45064" name="AutoShape 11"/>
          <p:cNvSpPr>
            <a:spLocks noChangeArrowheads="1"/>
          </p:cNvSpPr>
          <p:nvPr/>
        </p:nvSpPr>
        <p:spPr bwMode="auto">
          <a:xfrm>
            <a:off x="4114800" y="2514600"/>
            <a:ext cx="976313" cy="311150"/>
          </a:xfrm>
          <a:prstGeom prst="rightArrow">
            <a:avLst>
              <a:gd name="adj1" fmla="val 50000"/>
              <a:gd name="adj2" fmla="val 78444"/>
            </a:avLst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5065" name="AutoShape 13"/>
          <p:cNvSpPr>
            <a:spLocks noChangeArrowheads="1"/>
          </p:cNvSpPr>
          <p:nvPr/>
        </p:nvSpPr>
        <p:spPr bwMode="auto">
          <a:xfrm>
            <a:off x="1905000" y="2514600"/>
            <a:ext cx="976313" cy="311150"/>
          </a:xfrm>
          <a:prstGeom prst="rightArrow">
            <a:avLst>
              <a:gd name="adj1" fmla="val 50000"/>
              <a:gd name="adj2" fmla="val 78444"/>
            </a:avLst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45066" name="AutoShape 14"/>
          <p:cNvSpPr>
            <a:spLocks noChangeArrowheads="1"/>
          </p:cNvSpPr>
          <p:nvPr/>
        </p:nvSpPr>
        <p:spPr bwMode="auto">
          <a:xfrm>
            <a:off x="6400800" y="2514600"/>
            <a:ext cx="976313" cy="311150"/>
          </a:xfrm>
          <a:prstGeom prst="rightArrow">
            <a:avLst>
              <a:gd name="adj1" fmla="val 50000"/>
              <a:gd name="adj2" fmla="val 78444"/>
            </a:avLst>
          </a:prstGeom>
          <a:solidFill>
            <a:srgbClr val="00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220011"/>
      </a:dk1>
      <a:lt1>
        <a:srgbClr val="FFFFFF"/>
      </a:lt1>
      <a:dk2>
        <a:srgbClr val="FF6B07"/>
      </a:dk2>
      <a:lt2>
        <a:srgbClr val="000000"/>
      </a:lt2>
      <a:accent1>
        <a:srgbClr val="FFCF89"/>
      </a:accent1>
      <a:accent2>
        <a:srgbClr val="FFD41F"/>
      </a:accent2>
      <a:accent3>
        <a:srgbClr val="FFBAAA"/>
      </a:accent3>
      <a:accent4>
        <a:srgbClr val="DADADA"/>
      </a:accent4>
      <a:accent5>
        <a:srgbClr val="FFE4C4"/>
      </a:accent5>
      <a:accent6>
        <a:srgbClr val="E7C01B"/>
      </a:accent6>
      <a:hlink>
        <a:srgbClr val="FF6600"/>
      </a:hlink>
      <a:folHlink>
        <a:srgbClr val="CC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FFFFFF"/>
        </a:lt1>
        <a:dk2>
          <a:srgbClr val="FF6B07"/>
        </a:dk2>
        <a:lt2>
          <a:srgbClr val="FFFFFF"/>
        </a:lt2>
        <a:accent1>
          <a:srgbClr val="FFCF89"/>
        </a:accent1>
        <a:accent2>
          <a:srgbClr val="FFD41F"/>
        </a:accent2>
        <a:accent3>
          <a:srgbClr val="FFBAAA"/>
        </a:accent3>
        <a:accent4>
          <a:srgbClr val="DADADA"/>
        </a:accent4>
        <a:accent5>
          <a:srgbClr val="FFE4C4"/>
        </a:accent5>
        <a:accent6>
          <a:srgbClr val="E7C01B"/>
        </a:accent6>
        <a:hlink>
          <a:srgbClr val="FF66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220011"/>
    </a:dk1>
    <a:lt1>
      <a:srgbClr val="FFFFFF"/>
    </a:lt1>
    <a:dk2>
      <a:srgbClr val="FF6B07"/>
    </a:dk2>
    <a:lt2>
      <a:srgbClr val="FFFFFF"/>
    </a:lt2>
    <a:accent1>
      <a:srgbClr val="FFCF89"/>
    </a:accent1>
    <a:accent2>
      <a:srgbClr val="FFD41F"/>
    </a:accent2>
    <a:accent3>
      <a:srgbClr val="FFBAAA"/>
    </a:accent3>
    <a:accent4>
      <a:srgbClr val="DADADA"/>
    </a:accent4>
    <a:accent5>
      <a:srgbClr val="FFE4C4"/>
    </a:accent5>
    <a:accent6>
      <a:srgbClr val="E7C01B"/>
    </a:accent6>
    <a:hlink>
      <a:srgbClr val="FF6600"/>
    </a:hlink>
    <a:folHlink>
      <a:srgbClr val="CC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On-screen Show (4:3)</PresentationFormat>
  <Paragraphs>91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Methods of Compliance</vt:lpstr>
      <vt:lpstr>Slide 2</vt:lpstr>
      <vt:lpstr>Observe Universal Precautions</vt:lpstr>
      <vt:lpstr>Universal Precautions</vt:lpstr>
      <vt:lpstr>Personal Protective Equipment</vt:lpstr>
      <vt:lpstr>Personal Protective Equipment (PPE)</vt:lpstr>
      <vt:lpstr>Examples of PPE</vt:lpstr>
      <vt:lpstr>Gloves</vt:lpstr>
      <vt:lpstr>Removing Contaminated Gloves</vt:lpstr>
      <vt:lpstr>Removing Contaminated Gloves</vt:lpstr>
      <vt:lpstr>Rules to Follow</vt:lpstr>
      <vt:lpstr>Hand Washing Technique</vt:lpstr>
      <vt:lpstr>Wash Hands</vt:lpstr>
      <vt:lpstr>Wash Hands</vt:lpstr>
      <vt:lpstr>Technique for Hand Washing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Compliance</dc:title>
  <dc:creator>megane.oxendine</dc:creator>
  <cp:lastModifiedBy>megane.oxendine</cp:lastModifiedBy>
  <cp:revision>1</cp:revision>
  <dcterms:created xsi:type="dcterms:W3CDTF">2014-11-06T15:27:55Z</dcterms:created>
  <dcterms:modified xsi:type="dcterms:W3CDTF">2014-11-06T15:32:20Z</dcterms:modified>
</cp:coreProperties>
</file>