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31F4D-43C0-4F49-87C9-2103C6F262B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F2D2C-BADD-43A5-B546-DB5ADB3F42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B0D02-DEE9-4688-B421-8E3B06DB1157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116B2-1C59-4DC5-A7DB-E40CDF0F363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660ED-768C-4149-A43E-647FE8A962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CBD4E-9613-495B-9E61-3384CFDC9D40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67000"/>
            <a:ext cx="8458200" cy="990600"/>
          </a:xfrm>
        </p:spPr>
        <p:txBody>
          <a:bodyPr/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669-CCE2-4EA8-B814-4325892956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E939-AE52-4D37-969C-4178D6477E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81240-37B2-463C-8A46-2F8774B323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978F-2731-4049-AA24-F8E59A1962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1148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0F80-C0DA-4544-A006-C01563675F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AEF6-4CCA-4989-BCC9-00F89D10AC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0F7E-E361-4273-9A00-B1ED4C1F10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2146-A4EB-466F-9DE9-BC3D99A3C4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7CFB-4739-454E-9027-0DE5FFCA52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4164-4572-430D-A269-DAEC5A6379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D29F-7A3E-4FDB-9FC9-262CDA0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44DC-1954-4563-A55C-A8007AFEDC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34215-62DD-47D4-9C00-18B568406A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BAB2-EEED-40B0-ADF3-BC4C8A76B8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E781D-0FC7-494A-9E3A-40944F114C3D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HIV/AIDS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Symptoms of HCV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Appetite loss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Fatigue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Nausea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Vomiting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Vague stomach pain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Muscle and joint pain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Jaundice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yellowing of skin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yellowing of the whites of the eyes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dark urine</a:t>
            </a:r>
          </a:p>
        </p:txBody>
      </p:sp>
      <p:pic>
        <p:nvPicPr>
          <p:cNvPr id="30724" name="Picture 5" descr="jaundicehe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4942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Hepatitis A and 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HAV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Most common in children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Often spread by close personal contact or poor hygiene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Unprotected sexual intercourse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HDV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Occurs from complications from HBV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2971800"/>
            <a:ext cx="8686800" cy="990600"/>
          </a:xfrm>
        </p:spPr>
        <p:txBody>
          <a:bodyPr/>
          <a:lstStyle/>
          <a:p>
            <a:pPr algn="l"/>
            <a:r>
              <a:rPr lang="en-US" sz="4400" smtClean="0"/>
              <a:t>Bloodborne Pathogens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CDC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Centers for Disease Control</a:t>
            </a:r>
          </a:p>
          <a:p>
            <a:r>
              <a:rPr lang="en-US" smtClean="0"/>
              <a:t>Organization within federal government </a:t>
            </a:r>
          </a:p>
          <a:p>
            <a:r>
              <a:rPr lang="en-US" smtClean="0"/>
              <a:t>Monitors outbreaks of infections </a:t>
            </a:r>
          </a:p>
          <a:p>
            <a:r>
              <a:rPr lang="en-US" smtClean="0"/>
              <a:t>Advises affected groups on how to handle situations</a:t>
            </a:r>
          </a:p>
          <a:p>
            <a:r>
              <a:rPr lang="en-US" smtClean="0"/>
              <a:t>Control the spread of diseases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OSHA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Occupational Health and Safety Administration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Federal agency develops regulations for employees whose jobs may put them at risk of bloodborne pathogen exposure</a:t>
            </a:r>
          </a:p>
          <a:p>
            <a:pPr>
              <a:lnSpc>
                <a:spcPct val="90000"/>
              </a:lnSpc>
            </a:pPr>
            <a:r>
              <a:rPr lang="en-US" smtClean="0"/>
              <a:t>Requires each workplace to develop and keep hands on exposure control plan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Defines staff duties, documentation of exposure, personal protective equipment, etc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OSHA Mandates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87825" cy="4876800"/>
          </a:xfrm>
        </p:spPr>
        <p:txBody>
          <a:bodyPr/>
          <a:lstStyle/>
          <a:p>
            <a:r>
              <a:rPr lang="en-US" sz="2400" smtClean="0"/>
              <a:t>Exposure control plan be on hand</a:t>
            </a:r>
          </a:p>
          <a:p>
            <a:r>
              <a:rPr lang="en-US" sz="2400" smtClean="0"/>
              <a:t>Training of staff about bloodborne pathogens</a:t>
            </a:r>
          </a:p>
          <a:p>
            <a:r>
              <a:rPr lang="en-US" sz="2400" smtClean="0"/>
              <a:t>Documentation and reporting of all exposures</a:t>
            </a:r>
          </a:p>
          <a:p>
            <a:r>
              <a:rPr lang="en-US" sz="2400" smtClean="0"/>
              <a:t>Personal protective equipment be available to staff</a:t>
            </a:r>
          </a:p>
          <a:p>
            <a:endParaRPr lang="en-US" sz="2400" smtClean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7575" y="1600200"/>
            <a:ext cx="4187825" cy="4876800"/>
          </a:xfrm>
        </p:spPr>
        <p:txBody>
          <a:bodyPr/>
          <a:lstStyle/>
          <a:p>
            <a:r>
              <a:rPr lang="en-US" sz="2400" smtClean="0"/>
              <a:t>Hepatitis B vaccine be offered to all at-risk staff</a:t>
            </a:r>
          </a:p>
          <a:p>
            <a:r>
              <a:rPr lang="en-US" sz="2400" smtClean="0"/>
              <a:t>Special containers be used for biohazardous materials and sharps</a:t>
            </a:r>
          </a:p>
          <a:p>
            <a:r>
              <a:rPr lang="en-US" sz="2400" smtClean="0"/>
              <a:t>Staff follow standard precautions</a:t>
            </a:r>
          </a:p>
          <a:p>
            <a:r>
              <a:rPr lang="en-US" sz="2400" smtClean="0"/>
              <a:t>Proper disinfection techniques be used to clean tools and work surfaces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Bloodborne Pathogens Rule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Published 1992</a:t>
            </a:r>
          </a:p>
          <a:p>
            <a:r>
              <a:rPr lang="en-US" smtClean="0"/>
              <a:t>Clear provisions for employers regarding infection control practices</a:t>
            </a:r>
          </a:p>
          <a:p>
            <a:r>
              <a:rPr lang="en-US" smtClean="0"/>
              <a:t>Intent to eliminate or minimize occupational exposure to blood or other potentially infectious materials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Human Immunodeficiency Virus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HIV is the virus that leads to AIDS</a:t>
            </a:r>
          </a:p>
          <a:p>
            <a:pPr>
              <a:lnSpc>
                <a:spcPct val="150000"/>
              </a:lnSpc>
            </a:pPr>
            <a:r>
              <a:rPr lang="en-US" smtClean="0"/>
              <a:t>HIV depletes the immune system</a:t>
            </a:r>
          </a:p>
          <a:p>
            <a:pPr>
              <a:lnSpc>
                <a:spcPct val="150000"/>
              </a:lnSpc>
            </a:pPr>
            <a:r>
              <a:rPr lang="en-US" smtClean="0"/>
              <a:t>HIV does not survive well outside the body</a:t>
            </a:r>
          </a:p>
          <a:p>
            <a:pPr>
              <a:lnSpc>
                <a:spcPct val="150000"/>
              </a:lnSpc>
            </a:pPr>
            <a:r>
              <a:rPr lang="en-US" smtClean="0"/>
              <a:t>There is still no vaccine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Transmission of HIV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HIV is spread when infected blood, semen, vaginal fluids, or breast milk gets into the bloodstream of another person:</a:t>
            </a:r>
          </a:p>
          <a:p>
            <a:endParaRPr lang="en-US" smtClean="0"/>
          </a:p>
          <a:p>
            <a:pPr lvl="2"/>
            <a:r>
              <a:rPr lang="en-US" sz="2800" smtClean="0">
                <a:solidFill>
                  <a:srgbClr val="99FF66"/>
                </a:solidFill>
              </a:rPr>
              <a:t>Sexual contact</a:t>
            </a:r>
          </a:p>
          <a:p>
            <a:pPr lvl="2"/>
            <a:r>
              <a:rPr lang="en-US" sz="2800" smtClean="0">
                <a:solidFill>
                  <a:srgbClr val="99FF66"/>
                </a:solidFill>
              </a:rPr>
              <a:t>Sharing needles</a:t>
            </a:r>
          </a:p>
          <a:p>
            <a:pPr lvl="2"/>
            <a:r>
              <a:rPr lang="en-US" sz="2800" smtClean="0">
                <a:solidFill>
                  <a:srgbClr val="99FF66"/>
                </a:solidFill>
              </a:rPr>
              <a:t>Pregnancy, childbirth and breastfeeding</a:t>
            </a:r>
          </a:p>
          <a:p>
            <a:pPr lvl="2"/>
            <a:r>
              <a:rPr lang="en-US" sz="2800" smtClean="0">
                <a:solidFill>
                  <a:srgbClr val="99FF66"/>
                </a:solidFill>
              </a:rPr>
              <a:t>Workplace exposure to blood and/or body fluids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Transmission of HIV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FF00"/>
              </a:buClr>
            </a:pPr>
            <a:r>
              <a:rPr lang="en-US" smtClean="0"/>
              <a:t>HIV is NOT spread through:</a:t>
            </a:r>
          </a:p>
          <a:p>
            <a:endParaRPr lang="en-US" smtClean="0"/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Casual contact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Saliva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Sweat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Spit 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Tears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Air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Insects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HIV Symptoms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Symptoms of HIV infection can vary, but often include: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Weakness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Fever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Sore throat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Nausea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Headaches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Diarrhea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White coating on tongue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Weight loss</a:t>
            </a:r>
          </a:p>
          <a:p>
            <a:pPr lvl="3">
              <a:lnSpc>
                <a:spcPct val="90000"/>
              </a:lnSpc>
              <a:buClr>
                <a:schemeClr val="tx1"/>
              </a:buClr>
            </a:pPr>
            <a:r>
              <a:rPr lang="en-US" sz="2400" smtClean="0">
                <a:solidFill>
                  <a:srgbClr val="99FF66"/>
                </a:solidFill>
              </a:rPr>
              <a:t>Swollen lymph glands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AIDS-Ribbon-psd202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2795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153400" cy="1066800"/>
          </a:xfrm>
        </p:spPr>
        <p:txBody>
          <a:bodyPr/>
          <a:lstStyle/>
          <a:p>
            <a:r>
              <a:rPr lang="en-US" sz="4000" smtClean="0"/>
              <a:t>Acquired Immunodeficiency Syndrome (AIDS)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Development of opportunistic infections that do not usually infect people with a healthy immune system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The signs and symptoms depend on the type of infection</a:t>
            </a:r>
            <a:endParaRPr lang="en-US" sz="2400" smtClean="0">
              <a:solidFill>
                <a:srgbClr val="99FF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9FF66"/>
                </a:solidFill>
              </a:rPr>
              <a:t>Swollen lymph glands in the neck, underarm, and groin area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9FF66"/>
                </a:solidFill>
              </a:rPr>
              <a:t>Recurrent fever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9FF66"/>
                </a:solidFill>
              </a:rPr>
              <a:t>Persistent headaches and night sweats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9FF66"/>
                </a:solidFill>
              </a:rPr>
              <a:t>Constant fatigue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99FF66"/>
                </a:solidFill>
              </a:rPr>
              <a:t>Persistent diarrhea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400" smtClean="0"/>
              <a:t>Without treatment, a person could die from a simple infection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Hepatitis C (HCV)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Facts About</a:t>
            </a:r>
            <a:br>
              <a:rPr lang="en-US" sz="4000" smtClean="0"/>
            </a:br>
            <a:r>
              <a:rPr lang="en-US" sz="4000" smtClean="0"/>
              <a:t>Hepatitis 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Identified in 1989</a:t>
            </a:r>
          </a:p>
          <a:p>
            <a:r>
              <a:rPr lang="en-US" sz="2400" smtClean="0"/>
              <a:t>One of most common causes of chronic liver disease, cirrhosis, and cancer</a:t>
            </a:r>
          </a:p>
          <a:p>
            <a:r>
              <a:rPr lang="en-US" sz="2400" smtClean="0"/>
              <a:t>Most commonly occurs in people who have</a:t>
            </a:r>
          </a:p>
          <a:p>
            <a:pPr lvl="1">
              <a:buClr>
                <a:schemeClr val="tx1"/>
              </a:buClr>
            </a:pPr>
            <a:r>
              <a:rPr lang="en-US" sz="2000" smtClean="0">
                <a:solidFill>
                  <a:srgbClr val="99FF66"/>
                </a:solidFill>
              </a:rPr>
              <a:t>received blood transfusions before 1992</a:t>
            </a:r>
          </a:p>
          <a:p>
            <a:pPr lvl="1">
              <a:buClr>
                <a:schemeClr val="tx1"/>
              </a:buClr>
            </a:pPr>
            <a:r>
              <a:rPr lang="en-US" sz="2000" smtClean="0">
                <a:solidFill>
                  <a:srgbClr val="99FF66"/>
                </a:solidFill>
              </a:rPr>
              <a:t>shared needles</a:t>
            </a:r>
          </a:p>
          <a:p>
            <a:pPr lvl="1">
              <a:buClr>
                <a:schemeClr val="tx1"/>
              </a:buClr>
            </a:pPr>
            <a:r>
              <a:rPr lang="en-US" sz="2000" smtClean="0">
                <a:solidFill>
                  <a:srgbClr val="99FF66"/>
                </a:solidFill>
              </a:rPr>
              <a:t>had tattoos</a:t>
            </a:r>
          </a:p>
          <a:p>
            <a:pPr lvl="1">
              <a:buClr>
                <a:schemeClr val="tx1"/>
              </a:buClr>
            </a:pPr>
            <a:r>
              <a:rPr lang="en-US" sz="2000" smtClean="0">
                <a:solidFill>
                  <a:srgbClr val="99FF66"/>
                </a:solidFill>
              </a:rPr>
              <a:t>had body piercing</a:t>
            </a:r>
          </a:p>
          <a:p>
            <a:endParaRPr lang="en-US" sz="2400" smtClean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Risk of sexual transmission appears to be small</a:t>
            </a:r>
          </a:p>
          <a:p>
            <a:r>
              <a:rPr lang="en-US" sz="2400" smtClean="0"/>
              <a:t>No evidence that it can be transmitted by casual contact, through foods, or by coughing/sneezing</a:t>
            </a:r>
          </a:p>
          <a:p>
            <a:r>
              <a:rPr lang="en-US" sz="2400" smtClean="0"/>
              <a:t>Transmission from mother to child appears to be uncommon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Hepatitis 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virus is very robust</a:t>
            </a:r>
          </a:p>
          <a:p>
            <a:r>
              <a:rPr lang="en-US" smtClean="0"/>
              <a:t>The virus can remain undetected in the body for years</a:t>
            </a:r>
          </a:p>
          <a:p>
            <a:r>
              <a:rPr lang="en-US" smtClean="0"/>
              <a:t>Most Hepatitis C infections become chronic and lead to liver disease and liver failure</a:t>
            </a:r>
          </a:p>
          <a:p>
            <a:r>
              <a:rPr lang="en-US" smtClean="0"/>
              <a:t>There is no vaccine for Hepatitis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20011"/>
      </a:dk1>
      <a:lt1>
        <a:srgbClr val="FFFFFF"/>
      </a:lt1>
      <a:dk2>
        <a:srgbClr val="FF6B07"/>
      </a:dk2>
      <a:lt2>
        <a:srgbClr val="000000"/>
      </a:lt2>
      <a:accent1>
        <a:srgbClr val="FFCF89"/>
      </a:accent1>
      <a:accent2>
        <a:srgbClr val="FFD41F"/>
      </a:accent2>
      <a:accent3>
        <a:srgbClr val="FFBAAA"/>
      </a:accent3>
      <a:accent4>
        <a:srgbClr val="DADADA"/>
      </a:accent4>
      <a:accent5>
        <a:srgbClr val="FFE4C4"/>
      </a:accent5>
      <a:accent6>
        <a:srgbClr val="E7C01B"/>
      </a:accent6>
      <a:hlink>
        <a:srgbClr val="FF6600"/>
      </a:hlink>
      <a:folHlink>
        <a:srgbClr val="CC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FFFFFF"/>
        </a:lt1>
        <a:dk2>
          <a:srgbClr val="FF6B07"/>
        </a:dk2>
        <a:lt2>
          <a:srgbClr val="FFFFFF"/>
        </a:lt2>
        <a:accent1>
          <a:srgbClr val="FFCF89"/>
        </a:accent1>
        <a:accent2>
          <a:srgbClr val="FFD41F"/>
        </a:accent2>
        <a:accent3>
          <a:srgbClr val="FFBAAA"/>
        </a:accent3>
        <a:accent4>
          <a:srgbClr val="DADADA"/>
        </a:accent4>
        <a:accent5>
          <a:srgbClr val="FFE4C4"/>
        </a:accent5>
        <a:accent6>
          <a:srgbClr val="E7C01B"/>
        </a:accent6>
        <a:hlink>
          <a:srgbClr val="FF66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220011"/>
    </a:dk1>
    <a:lt1>
      <a:srgbClr val="FFFFFF"/>
    </a:lt1>
    <a:dk2>
      <a:srgbClr val="FF6B07"/>
    </a:dk2>
    <a:lt2>
      <a:srgbClr val="FFFFFF"/>
    </a:lt2>
    <a:accent1>
      <a:srgbClr val="FFCF89"/>
    </a:accent1>
    <a:accent2>
      <a:srgbClr val="FFD41F"/>
    </a:accent2>
    <a:accent3>
      <a:srgbClr val="FFBAAA"/>
    </a:accent3>
    <a:accent4>
      <a:srgbClr val="DADADA"/>
    </a:accent4>
    <a:accent5>
      <a:srgbClr val="FFE4C4"/>
    </a:accent5>
    <a:accent6>
      <a:srgbClr val="E7C01B"/>
    </a:accent6>
    <a:hlink>
      <a:srgbClr val="FF6600"/>
    </a:hlink>
    <a:folHlink>
      <a:srgbClr val="CC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527</Words>
  <Application>Microsoft Office PowerPoint</Application>
  <PresentationFormat>On-screen Show (4:3)</PresentationFormat>
  <Paragraphs>114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HIV/AIDS</vt:lpstr>
      <vt:lpstr>Human Immunodeficiency Virus</vt:lpstr>
      <vt:lpstr>Transmission of HIV</vt:lpstr>
      <vt:lpstr>Transmission of HIV</vt:lpstr>
      <vt:lpstr>HIV Symptoms</vt:lpstr>
      <vt:lpstr>Acquired Immunodeficiency Syndrome (AIDS)</vt:lpstr>
      <vt:lpstr>Hepatitis C (HCV)</vt:lpstr>
      <vt:lpstr>General Facts About Hepatitis C</vt:lpstr>
      <vt:lpstr>Hepatitis C</vt:lpstr>
      <vt:lpstr>Symptoms of HCV</vt:lpstr>
      <vt:lpstr>Hepatitis A and D</vt:lpstr>
      <vt:lpstr>Bloodborne Pathogens Standards</vt:lpstr>
      <vt:lpstr>CDC</vt:lpstr>
      <vt:lpstr>OSHA</vt:lpstr>
      <vt:lpstr>OSHA Mandates</vt:lpstr>
      <vt:lpstr>Bloodborne Pathogens Rule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</dc:title>
  <dc:creator>megane.oxendine</dc:creator>
  <cp:lastModifiedBy>megane.oxendine</cp:lastModifiedBy>
  <cp:revision>1</cp:revision>
  <dcterms:created xsi:type="dcterms:W3CDTF">2014-11-06T15:24:08Z</dcterms:created>
  <dcterms:modified xsi:type="dcterms:W3CDTF">2014-11-06T15:25:15Z</dcterms:modified>
</cp:coreProperties>
</file>