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EF837-17D7-4E83-924D-BC5F18048319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AC60D-C1AD-407A-9492-AA90EFEFF8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727B4B-D442-4C35-9710-27EDE8A092CD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069F23-4381-4EF6-BE4A-44229E8C0CD6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3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667000"/>
            <a:ext cx="8458200" cy="990600"/>
          </a:xfrm>
        </p:spPr>
        <p:txBody>
          <a:bodyPr/>
          <a:lstStyle>
            <a:lvl1pPr>
              <a:defRPr sz="4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505200"/>
            <a:ext cx="8458200" cy="685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C2669-CCE2-4EA8-B814-4325892956D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5E939-AE52-4D37-969C-4178D6477EF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04800"/>
            <a:ext cx="21336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2484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81240-37B2-463C-8A46-2F8774B3234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600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978F-2731-4049-AA24-F8E59A1962B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8534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4114800"/>
            <a:ext cx="8534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70F80-C0DA-4544-A006-C01563675FC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4400" y="1600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EAEF6-4CCA-4989-BCC9-00F89D10AC4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20F7E-E361-4273-9A00-B1ED4C1F106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D2146-A4EB-466F-9DE9-BC3D99A3C4E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191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91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07CFB-4739-454E-9027-0DE5FFCA523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74164-4572-430D-A269-DAEC5A63799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BD29F-7A3E-4FDB-9FC9-262CDA0801A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C44DC-1954-4563-A55C-A8007AFEDCE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34215-62DD-47D4-9C00-18B568406AC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EBAB2-EEED-40B0-ADF3-BC4C8A76B86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6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0"/>
            <a:ext cx="8534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		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2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42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42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4E781D-0FC7-494A-9E3A-40944F114C3D}" type="slidenum">
              <a:rPr lang="en-US">
                <a:solidFill>
                  <a:srgbClr val="FFFFFF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8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400">
          <a:solidFill>
            <a:srgbClr val="FFFF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000">
          <a:solidFill>
            <a:srgbClr val="FFFF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000">
          <a:solidFill>
            <a:srgbClr val="FFFF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000">
          <a:solidFill>
            <a:srgbClr val="FFFF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000">
          <a:solidFill>
            <a:srgbClr val="FFFF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000">
          <a:solidFill>
            <a:srgbClr val="FFFF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0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lker.com/clipart-23244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://www.clker.com/clipart-4343.html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Bloodborne Pathogens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HBV Transmission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Infected blood and body fluids</a:t>
            </a:r>
          </a:p>
          <a:p>
            <a:r>
              <a:rPr lang="en-US" smtClean="0"/>
              <a:t>In infected persons, HBV can be found in:</a:t>
            </a:r>
          </a:p>
          <a:p>
            <a:pPr lvl="2"/>
            <a:endParaRPr lang="en-US" smtClean="0"/>
          </a:p>
          <a:p>
            <a:pPr lvl="2">
              <a:buClr>
                <a:schemeClr val="tx1"/>
              </a:buClr>
            </a:pPr>
            <a:r>
              <a:rPr lang="en-US" smtClean="0">
                <a:solidFill>
                  <a:srgbClr val="99FF66"/>
                </a:solidFill>
              </a:rPr>
              <a:t>Blood</a:t>
            </a:r>
          </a:p>
          <a:p>
            <a:pPr lvl="2">
              <a:buClr>
                <a:schemeClr val="tx1"/>
              </a:buClr>
            </a:pPr>
            <a:r>
              <a:rPr lang="en-US" smtClean="0">
                <a:solidFill>
                  <a:srgbClr val="99FF66"/>
                </a:solidFill>
              </a:rPr>
              <a:t>Body tissue</a:t>
            </a:r>
          </a:p>
          <a:p>
            <a:pPr lvl="2">
              <a:buClr>
                <a:schemeClr val="tx1"/>
              </a:buClr>
            </a:pPr>
            <a:r>
              <a:rPr lang="en-US" smtClean="0">
                <a:solidFill>
                  <a:srgbClr val="99FF66"/>
                </a:solidFill>
              </a:rPr>
              <a:t>Saliva</a:t>
            </a:r>
          </a:p>
          <a:p>
            <a:pPr lvl="2">
              <a:buClr>
                <a:schemeClr val="tx1"/>
              </a:buClr>
            </a:pPr>
            <a:r>
              <a:rPr lang="en-US" smtClean="0">
                <a:solidFill>
                  <a:srgbClr val="99FF66"/>
                </a:solidFill>
              </a:rPr>
              <a:t>Semen</a:t>
            </a:r>
          </a:p>
          <a:p>
            <a:pPr lvl="2">
              <a:buClr>
                <a:schemeClr val="tx1"/>
              </a:buClr>
            </a:pPr>
            <a:r>
              <a:rPr lang="en-US" smtClean="0">
                <a:solidFill>
                  <a:srgbClr val="99FF66"/>
                </a:solidFill>
              </a:rPr>
              <a:t>Vaginal secretions</a:t>
            </a:r>
          </a:p>
          <a:p>
            <a:pPr lvl="2">
              <a:buClr>
                <a:schemeClr val="tx1"/>
              </a:buClr>
            </a:pPr>
            <a:r>
              <a:rPr lang="en-US" smtClean="0">
                <a:solidFill>
                  <a:srgbClr val="99FF66"/>
                </a:solidFill>
              </a:rPr>
              <a:t>Urine</a:t>
            </a:r>
          </a:p>
          <a:p>
            <a:pPr lvl="2">
              <a:buClr>
                <a:schemeClr val="tx1"/>
              </a:buClr>
            </a:pPr>
            <a:r>
              <a:rPr lang="en-US" smtClean="0">
                <a:solidFill>
                  <a:srgbClr val="99FF66"/>
                </a:solidFill>
              </a:rPr>
              <a:t>Breast milk</a:t>
            </a:r>
          </a:p>
        </p:txBody>
      </p:sp>
      <p:pic>
        <p:nvPicPr>
          <p:cNvPr id="14340" name="Picture 7" descr="alg_syringe_bloo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124200"/>
            <a:ext cx="4619625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HBV Transmission in the Workplace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4572000" cy="4876800"/>
          </a:xfrm>
        </p:spPr>
        <p:txBody>
          <a:bodyPr/>
          <a:lstStyle/>
          <a:p>
            <a:r>
              <a:rPr lang="en-US" sz="2800" smtClean="0"/>
              <a:t>Puncture wounds from sharps</a:t>
            </a:r>
          </a:p>
          <a:p>
            <a:endParaRPr lang="en-US" sz="2800" smtClean="0"/>
          </a:p>
          <a:p>
            <a:r>
              <a:rPr lang="en-US" sz="2800" smtClean="0"/>
              <a:t>Contaminated body fluids entering:</a:t>
            </a:r>
          </a:p>
          <a:p>
            <a:pPr lvl="1"/>
            <a:r>
              <a:rPr lang="en-US" sz="2400" smtClean="0">
                <a:solidFill>
                  <a:srgbClr val="99FF66"/>
                </a:solidFill>
              </a:rPr>
              <a:t>An opening or break in the skin</a:t>
            </a:r>
          </a:p>
          <a:p>
            <a:pPr lvl="1"/>
            <a:r>
              <a:rPr lang="en-US" sz="2400" smtClean="0">
                <a:solidFill>
                  <a:srgbClr val="99FF66"/>
                </a:solidFill>
              </a:rPr>
              <a:t>Splashing into mucous membranes—eyes, nose, mouth</a:t>
            </a:r>
          </a:p>
        </p:txBody>
      </p:sp>
      <p:pic>
        <p:nvPicPr>
          <p:cNvPr id="15364" name="Picture 5" descr="196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362200"/>
            <a:ext cx="3810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HBV Transmission Outside the Workplace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Unprotected sex</a:t>
            </a:r>
          </a:p>
          <a:p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  <a:p>
            <a:r>
              <a:rPr lang="en-US" smtClean="0"/>
              <a:t>Intravenous drug use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(sharing needles)</a:t>
            </a:r>
          </a:p>
          <a:p>
            <a:pPr lvl="1">
              <a:buFont typeface="Wingdings" pitchFamily="2" charset="2"/>
              <a:buNone/>
            </a:pPr>
            <a:endParaRPr lang="en-US" smtClean="0"/>
          </a:p>
          <a:p>
            <a:pPr>
              <a:lnSpc>
                <a:spcPct val="200000"/>
              </a:lnSpc>
            </a:pPr>
            <a:r>
              <a:rPr lang="en-US" smtClean="0"/>
              <a:t>Blood transfusions</a:t>
            </a:r>
          </a:p>
        </p:txBody>
      </p:sp>
      <p:pic>
        <p:nvPicPr>
          <p:cNvPr id="16388" name="Picture 5" descr="sto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2819400"/>
            <a:ext cx="1700213" cy="265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11" descr="BloodDriv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4953000"/>
            <a:ext cx="165417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13" descr="valentines_006_01_th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828800"/>
            <a:ext cx="16637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HBV Symptoms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 typeface="Wingdings" pitchFamily="2" charset="2"/>
              <a:buChar char="q"/>
            </a:pPr>
            <a:r>
              <a:rPr lang="en-US" smtClean="0"/>
              <a:t>Mild flu-like symptoms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q"/>
            </a:pPr>
            <a:r>
              <a:rPr lang="en-US" smtClean="0"/>
              <a:t>Fatigue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q"/>
            </a:pPr>
            <a:r>
              <a:rPr lang="en-US" smtClean="0"/>
              <a:t>Weakness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q"/>
            </a:pPr>
            <a:r>
              <a:rPr lang="en-US" smtClean="0"/>
              <a:t>Nausea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q"/>
            </a:pPr>
            <a:r>
              <a:rPr lang="en-US" smtClean="0"/>
              <a:t>Abdominal pain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q"/>
            </a:pPr>
            <a:r>
              <a:rPr lang="en-US" smtClean="0"/>
              <a:t>Headache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q"/>
            </a:pPr>
            <a:r>
              <a:rPr lang="en-US" smtClean="0"/>
              <a:t>Fever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q"/>
            </a:pPr>
            <a:r>
              <a:rPr lang="en-US" smtClean="0"/>
              <a:t>Possible jaundice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q"/>
            </a:pPr>
            <a:r>
              <a:rPr lang="en-US" smtClean="0"/>
              <a:t>Darkened urine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Hepatitis B Vaccinations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There is no cure or specific treatment</a:t>
            </a:r>
          </a:p>
          <a:p>
            <a:r>
              <a:rPr lang="en-US" sz="2800" smtClean="0"/>
              <a:t>Many people develop antibodies to fight the disease which may prevent future infection</a:t>
            </a:r>
          </a:p>
          <a:p>
            <a:r>
              <a:rPr lang="en-US" sz="2800" smtClean="0"/>
              <a:t>Employees who have routine exposure to bloodborne pathogens (doctors, nurses, first aid responders, etc) shall be offered the Hepatitis B vaccine series at no cost to themselves unless:</a:t>
            </a:r>
          </a:p>
          <a:p>
            <a:pPr lvl="1"/>
            <a:r>
              <a:rPr lang="en-US" sz="2400" smtClean="0"/>
              <a:t>They have previously received the vaccine series</a:t>
            </a:r>
          </a:p>
          <a:p>
            <a:pPr lvl="1"/>
            <a:r>
              <a:rPr lang="en-US" sz="2400" smtClean="0"/>
              <a:t>Antibody testing has revealed they are immune</a:t>
            </a:r>
          </a:p>
          <a:p>
            <a:pPr lvl="1"/>
            <a:r>
              <a:rPr lang="en-US" sz="2400" smtClean="0"/>
              <a:t>The vaccine is contraindicated for medical reasons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Vaccination Process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mtClean="0"/>
              <a:t>Series of three shots</a:t>
            </a:r>
          </a:p>
          <a:p>
            <a:pPr>
              <a:buFont typeface="Wingdings" pitchFamily="2" charset="2"/>
              <a:buChar char="v"/>
            </a:pPr>
            <a:r>
              <a:rPr lang="en-US" smtClean="0"/>
              <a:t>Second shot is given one month after the first</a:t>
            </a:r>
          </a:p>
          <a:p>
            <a:pPr>
              <a:buFont typeface="Wingdings" pitchFamily="2" charset="2"/>
              <a:buChar char="v"/>
            </a:pPr>
            <a:r>
              <a:rPr lang="en-US" smtClean="0"/>
              <a:t>Third shot follows five months after the second</a:t>
            </a:r>
          </a:p>
          <a:p>
            <a:pPr>
              <a:buFont typeface="Wingdings" pitchFamily="2" charset="2"/>
              <a:buChar char="v"/>
            </a:pPr>
            <a:r>
              <a:rPr lang="en-US" smtClean="0"/>
              <a:t>This series gradually builds up the body’s immunity to the Hepatitis virus</a:t>
            </a:r>
          </a:p>
          <a:p>
            <a:pPr>
              <a:buFont typeface="Wingdings" pitchFamily="2" charset="2"/>
              <a:buChar char="v"/>
            </a:pPr>
            <a:r>
              <a:rPr lang="en-US" smtClean="0"/>
              <a:t>Given in the deltoid muscle of upper arm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 not take the vaccine if: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smtClean="0"/>
              <a:t>You are allergic to yeast</a:t>
            </a:r>
          </a:p>
          <a:p>
            <a:pPr>
              <a:lnSpc>
                <a:spcPct val="150000"/>
              </a:lnSpc>
            </a:pPr>
            <a:r>
              <a:rPr lang="en-US" sz="2800" smtClean="0"/>
              <a:t>You are pregnant or planning to become pregnant within the year</a:t>
            </a:r>
          </a:p>
          <a:p>
            <a:pPr>
              <a:lnSpc>
                <a:spcPct val="150000"/>
              </a:lnSpc>
            </a:pPr>
            <a:r>
              <a:rPr lang="en-US" sz="2800" smtClean="0"/>
              <a:t>You are ill (cold, flu, or on medication) on your appointment date</a:t>
            </a:r>
          </a:p>
          <a:p>
            <a:pPr>
              <a:lnSpc>
                <a:spcPct val="150000"/>
              </a:lnSpc>
            </a:pPr>
            <a:r>
              <a:rPr lang="en-US" sz="2800" smtClean="0"/>
              <a:t>You are in doubt due to other medical issues, concerns, or complications (see your physician)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What Are Bloodborne Pathogens?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4187825" cy="4876800"/>
          </a:xfrm>
        </p:spPr>
        <p:txBody>
          <a:bodyPr/>
          <a:lstStyle/>
          <a:p>
            <a:r>
              <a:rPr lang="en-US" smtClean="0"/>
              <a:t>Microorganisms such as viruses or bacteria that are carried in blood and can cause disease in people</a:t>
            </a:r>
          </a:p>
          <a:p>
            <a:r>
              <a:rPr lang="en-US" smtClean="0"/>
              <a:t>Transmitted through contact with blood or other bodily fluids</a:t>
            </a:r>
          </a:p>
          <a:p>
            <a:endParaRPr lang="en-US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7575" y="1600200"/>
            <a:ext cx="4187825" cy="4876800"/>
          </a:xfrm>
        </p:spPr>
        <p:txBody>
          <a:bodyPr/>
          <a:lstStyle/>
          <a:p>
            <a:r>
              <a:rPr lang="en-US" smtClean="0"/>
              <a:t>Mode of transmission:</a:t>
            </a:r>
          </a:p>
          <a:p>
            <a:pPr lvl="1"/>
            <a:r>
              <a:rPr lang="en-US" smtClean="0"/>
              <a:t>Human blood</a:t>
            </a:r>
          </a:p>
          <a:p>
            <a:pPr lvl="1"/>
            <a:r>
              <a:rPr lang="en-US" smtClean="0"/>
              <a:t>Semen</a:t>
            </a:r>
          </a:p>
          <a:p>
            <a:pPr lvl="1"/>
            <a:r>
              <a:rPr lang="en-US" smtClean="0"/>
              <a:t>Vaginal secretions</a:t>
            </a:r>
          </a:p>
          <a:p>
            <a:pPr lvl="1"/>
            <a:r>
              <a:rPr lang="en-US" smtClean="0"/>
              <a:t>Cerebrospinal fluid</a:t>
            </a:r>
          </a:p>
          <a:p>
            <a:pPr lvl="1"/>
            <a:r>
              <a:rPr lang="en-US" smtClean="0"/>
              <a:t>Synovial fluid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Bloodborne Pathogen Transmission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Bloodborne pathogens are transmitted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through contact with infected human blood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and other body fluids such as</a:t>
            </a:r>
          </a:p>
          <a:p>
            <a:pPr lvl="2">
              <a:lnSpc>
                <a:spcPct val="90000"/>
              </a:lnSpc>
              <a:buClr>
                <a:schemeClr val="tx1"/>
              </a:buClr>
            </a:pPr>
            <a:r>
              <a:rPr lang="en-US" smtClean="0">
                <a:solidFill>
                  <a:srgbClr val="99FF66"/>
                </a:solidFill>
              </a:rPr>
              <a:t>Semen</a:t>
            </a:r>
          </a:p>
          <a:p>
            <a:pPr lvl="2">
              <a:lnSpc>
                <a:spcPct val="90000"/>
              </a:lnSpc>
              <a:buClr>
                <a:schemeClr val="tx1"/>
              </a:buClr>
            </a:pPr>
            <a:r>
              <a:rPr lang="en-US" smtClean="0">
                <a:solidFill>
                  <a:srgbClr val="99FF66"/>
                </a:solidFill>
              </a:rPr>
              <a:t>Vaginal secretions</a:t>
            </a:r>
          </a:p>
          <a:p>
            <a:pPr lvl="2">
              <a:lnSpc>
                <a:spcPct val="90000"/>
              </a:lnSpc>
              <a:buClr>
                <a:schemeClr val="tx1"/>
              </a:buClr>
            </a:pPr>
            <a:r>
              <a:rPr lang="en-US" smtClean="0">
                <a:solidFill>
                  <a:srgbClr val="99FF66"/>
                </a:solidFill>
              </a:rPr>
              <a:t>Cerebrospinal fluid</a:t>
            </a:r>
          </a:p>
          <a:p>
            <a:pPr lvl="2">
              <a:lnSpc>
                <a:spcPct val="90000"/>
              </a:lnSpc>
              <a:buClr>
                <a:schemeClr val="tx1"/>
              </a:buClr>
            </a:pPr>
            <a:r>
              <a:rPr lang="en-US" smtClean="0">
                <a:solidFill>
                  <a:srgbClr val="99FF66"/>
                </a:solidFill>
              </a:rPr>
              <a:t>Synovial fluid</a:t>
            </a:r>
          </a:p>
          <a:p>
            <a:pPr lvl="2">
              <a:lnSpc>
                <a:spcPct val="90000"/>
              </a:lnSpc>
              <a:buClr>
                <a:schemeClr val="tx1"/>
              </a:buClr>
            </a:pPr>
            <a:r>
              <a:rPr lang="en-US" smtClean="0">
                <a:solidFill>
                  <a:srgbClr val="99FF66"/>
                </a:solidFill>
              </a:rPr>
              <a:t>Pleural fluid</a:t>
            </a:r>
          </a:p>
          <a:p>
            <a:pPr lvl="2">
              <a:lnSpc>
                <a:spcPct val="90000"/>
              </a:lnSpc>
              <a:buClr>
                <a:schemeClr val="tx1"/>
              </a:buClr>
            </a:pPr>
            <a:r>
              <a:rPr lang="en-US" smtClean="0">
                <a:solidFill>
                  <a:srgbClr val="99FF66"/>
                </a:solidFill>
              </a:rPr>
              <a:t>Peritoneal fluid</a:t>
            </a:r>
          </a:p>
          <a:p>
            <a:pPr lvl="2">
              <a:lnSpc>
                <a:spcPct val="90000"/>
              </a:lnSpc>
              <a:buClr>
                <a:schemeClr val="tx1"/>
              </a:buClr>
            </a:pPr>
            <a:r>
              <a:rPr lang="en-US" smtClean="0">
                <a:solidFill>
                  <a:srgbClr val="99FF66"/>
                </a:solidFill>
              </a:rPr>
              <a:t>Amniotic fluid</a:t>
            </a:r>
          </a:p>
          <a:p>
            <a:pPr lvl="2">
              <a:lnSpc>
                <a:spcPct val="90000"/>
              </a:lnSpc>
              <a:buClr>
                <a:schemeClr val="tx1"/>
              </a:buClr>
            </a:pPr>
            <a:r>
              <a:rPr lang="en-US" smtClean="0">
                <a:solidFill>
                  <a:srgbClr val="99FF66"/>
                </a:solidFill>
              </a:rPr>
              <a:t>Saliva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Skin Provides a Barrier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Unbroken skin forms an impervious barrier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against bloodborne pathogens. However,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infected blood can enter your system through</a:t>
            </a:r>
          </a:p>
          <a:p>
            <a:pPr lvl="2">
              <a:buClr>
                <a:schemeClr val="tx1"/>
              </a:buClr>
            </a:pPr>
            <a:r>
              <a:rPr lang="en-US" smtClean="0">
                <a:solidFill>
                  <a:srgbClr val="99FF66"/>
                </a:solidFill>
              </a:rPr>
              <a:t>Open sores</a:t>
            </a:r>
          </a:p>
          <a:p>
            <a:pPr lvl="2">
              <a:buClr>
                <a:schemeClr val="tx1"/>
              </a:buClr>
            </a:pPr>
            <a:r>
              <a:rPr lang="en-US" smtClean="0">
                <a:solidFill>
                  <a:srgbClr val="99FF66"/>
                </a:solidFill>
              </a:rPr>
              <a:t>Cuts</a:t>
            </a:r>
          </a:p>
          <a:p>
            <a:pPr lvl="2">
              <a:buClr>
                <a:schemeClr val="tx1"/>
              </a:buClr>
            </a:pPr>
            <a:r>
              <a:rPr lang="en-US" smtClean="0">
                <a:solidFill>
                  <a:srgbClr val="99FF66"/>
                </a:solidFill>
              </a:rPr>
              <a:t>Abrasions</a:t>
            </a:r>
          </a:p>
          <a:p>
            <a:pPr lvl="2">
              <a:buClr>
                <a:schemeClr val="tx1"/>
              </a:buClr>
            </a:pPr>
            <a:r>
              <a:rPr lang="en-US" smtClean="0">
                <a:solidFill>
                  <a:srgbClr val="99FF66"/>
                </a:solidFill>
              </a:rPr>
              <a:t>Acne</a:t>
            </a:r>
          </a:p>
          <a:p>
            <a:pPr lvl="2">
              <a:buClr>
                <a:schemeClr val="tx1"/>
              </a:buClr>
            </a:pPr>
            <a:r>
              <a:rPr lang="en-US" smtClean="0">
                <a:solidFill>
                  <a:srgbClr val="99FF66"/>
                </a:solidFill>
              </a:rPr>
              <a:t>Any sort of damaged or broken skin such as sunburn or blister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Mucous Membranes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Bloodborne pathogens may also be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transmitted through the mucous membranes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of the</a:t>
            </a:r>
          </a:p>
          <a:p>
            <a:pPr lvl="2">
              <a:buClr>
                <a:schemeClr val="tx1"/>
              </a:buClr>
            </a:pPr>
            <a:r>
              <a:rPr lang="en-US" sz="2800" smtClean="0">
                <a:solidFill>
                  <a:srgbClr val="99FF66"/>
                </a:solidFill>
              </a:rPr>
              <a:t>Eyes</a:t>
            </a:r>
          </a:p>
          <a:p>
            <a:pPr lvl="2">
              <a:buClr>
                <a:schemeClr val="tx1"/>
              </a:buClr>
            </a:pPr>
            <a:r>
              <a:rPr lang="en-US" sz="2800" smtClean="0">
                <a:solidFill>
                  <a:srgbClr val="99FF66"/>
                </a:solidFill>
              </a:rPr>
              <a:t>Nose</a:t>
            </a:r>
          </a:p>
          <a:p>
            <a:pPr lvl="2">
              <a:buClr>
                <a:schemeClr val="tx1"/>
              </a:buClr>
            </a:pPr>
            <a:r>
              <a:rPr lang="en-US" sz="2800" smtClean="0">
                <a:solidFill>
                  <a:srgbClr val="99FF66"/>
                </a:solidFill>
              </a:rPr>
              <a:t>Mouth</a:t>
            </a:r>
            <a:r>
              <a:rPr lang="en-US" smtClean="0"/>
              <a:t> </a:t>
            </a:r>
          </a:p>
        </p:txBody>
      </p:sp>
      <p:pic>
        <p:nvPicPr>
          <p:cNvPr id="9220" name="Picture 5" descr="Cartoon Eye Clip Ar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971800"/>
            <a:ext cx="1700213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9" descr="MCHM00388_0000%5B1%5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4800600"/>
            <a:ext cx="1719263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1" descr="Mouth - Body Part Clip Art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1200" y="4953000"/>
            <a:ext cx="28575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Bloodborne Pathogens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smtClean="0"/>
              <a:t>Most significant—</a:t>
            </a:r>
          </a:p>
          <a:p>
            <a:pPr lvl="1">
              <a:buClr>
                <a:schemeClr val="tx1"/>
              </a:buClr>
            </a:pPr>
            <a:r>
              <a:rPr lang="en-US" smtClean="0"/>
              <a:t>Hepatitis B (HBV)</a:t>
            </a:r>
          </a:p>
          <a:p>
            <a:pPr lvl="1">
              <a:buClr>
                <a:schemeClr val="tx1"/>
              </a:buClr>
            </a:pPr>
            <a:r>
              <a:rPr lang="en-US" smtClean="0"/>
              <a:t>HIV</a:t>
            </a:r>
          </a:p>
          <a:p>
            <a:pPr>
              <a:buClr>
                <a:schemeClr val="tx1"/>
              </a:buClr>
            </a:pPr>
            <a:r>
              <a:rPr lang="en-US" smtClean="0"/>
              <a:t>Also—</a:t>
            </a:r>
          </a:p>
          <a:p>
            <a:pPr lvl="1">
              <a:buClr>
                <a:schemeClr val="tx1"/>
              </a:buClr>
            </a:pPr>
            <a:r>
              <a:rPr lang="en-US" smtClean="0">
                <a:solidFill>
                  <a:srgbClr val="99FF66"/>
                </a:solidFill>
              </a:rPr>
              <a:t>Hepatitis C (HCV)</a:t>
            </a:r>
          </a:p>
          <a:p>
            <a:pPr lvl="1">
              <a:buClr>
                <a:schemeClr val="tx1"/>
              </a:buClr>
            </a:pPr>
            <a:r>
              <a:rPr lang="en-US" smtClean="0">
                <a:solidFill>
                  <a:srgbClr val="99FF66"/>
                </a:solidFill>
              </a:rPr>
              <a:t>Hepatitis A &amp; D</a:t>
            </a:r>
          </a:p>
          <a:p>
            <a:pPr lvl="1">
              <a:buClr>
                <a:schemeClr val="tx1"/>
              </a:buClr>
            </a:pPr>
            <a:r>
              <a:rPr lang="en-US" smtClean="0">
                <a:solidFill>
                  <a:srgbClr val="99FF66"/>
                </a:solidFill>
              </a:rPr>
              <a:t>Syphilis </a:t>
            </a:r>
          </a:p>
          <a:p>
            <a:pPr lvl="1">
              <a:buClr>
                <a:schemeClr val="tx1"/>
              </a:buClr>
            </a:pPr>
            <a:r>
              <a:rPr lang="en-US" smtClean="0">
                <a:solidFill>
                  <a:srgbClr val="99FF66"/>
                </a:solidFill>
              </a:rPr>
              <a:t>Brucellosis</a:t>
            </a:r>
          </a:p>
          <a:p>
            <a:pPr lvl="1">
              <a:buClr>
                <a:schemeClr val="tx1"/>
              </a:buClr>
            </a:pPr>
            <a:r>
              <a:rPr lang="en-US" smtClean="0">
                <a:solidFill>
                  <a:srgbClr val="99FF66"/>
                </a:solidFill>
              </a:rPr>
              <a:t>Malaria</a:t>
            </a:r>
          </a:p>
          <a:p>
            <a:pPr lvl="1">
              <a:buClr>
                <a:schemeClr val="tx1"/>
              </a:buClr>
            </a:pPr>
            <a:endParaRPr lang="en-US" smtClean="0">
              <a:solidFill>
                <a:srgbClr val="99FF66"/>
              </a:solidFill>
            </a:endParaRPr>
          </a:p>
        </p:txBody>
      </p:sp>
      <p:pic>
        <p:nvPicPr>
          <p:cNvPr id="10244" name="Picture 5" descr="syrin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2590800"/>
            <a:ext cx="310515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If you are exposed…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Wash the exposed area thoroughly with soap and running water</a:t>
            </a:r>
          </a:p>
          <a:p>
            <a:r>
              <a:rPr lang="en-US" sz="2800" smtClean="0"/>
              <a:t>Use non-abrasive, antibacterial soap</a:t>
            </a:r>
          </a:p>
          <a:p>
            <a:r>
              <a:rPr lang="en-US" sz="2800" smtClean="0"/>
              <a:t>Flush mouth, nose, eyes for 15 minutes if blood is splashed in mucous membranes</a:t>
            </a:r>
          </a:p>
          <a:p>
            <a:r>
              <a:rPr lang="en-US" sz="2800" smtClean="0"/>
              <a:t>Remove clothing that is contaminated as soon as possible &amp; place in approved container</a:t>
            </a:r>
          </a:p>
          <a:p>
            <a:r>
              <a:rPr lang="en-US" sz="2800" smtClean="0"/>
              <a:t>Report exposure to your supervisor</a:t>
            </a:r>
          </a:p>
          <a:p>
            <a:r>
              <a:rPr lang="en-US" sz="2800" smtClean="0"/>
              <a:t>Fill out an exposure report form</a:t>
            </a:r>
          </a:p>
          <a:p>
            <a:r>
              <a:rPr lang="en-US" sz="2800" smtClean="0"/>
              <a:t>Request blood testing &amp; Hepatitis B vaccination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Hepatitis B Virus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Hepatitis B Virus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mtClean="0"/>
              <a:t>is a virus that causes infection and inflammation of the liver</a:t>
            </a:r>
          </a:p>
          <a:p>
            <a:pPr>
              <a:buFont typeface="Wingdings" pitchFamily="2" charset="2"/>
              <a:buChar char="ü"/>
            </a:pPr>
            <a:r>
              <a:rPr lang="en-US" smtClean="0"/>
              <a:t>is transmitted primarily through “blood to blood” contact</a:t>
            </a:r>
          </a:p>
          <a:p>
            <a:pPr>
              <a:buFont typeface="Wingdings" pitchFamily="2" charset="2"/>
              <a:buChar char="ü"/>
            </a:pPr>
            <a:r>
              <a:rPr lang="en-US" smtClean="0"/>
              <a:t>can lead to serious conditions such as cirrhosis &amp; liver cancer</a:t>
            </a:r>
          </a:p>
          <a:p>
            <a:pPr>
              <a:buFont typeface="Wingdings" pitchFamily="2" charset="2"/>
              <a:buChar char="ü"/>
            </a:pPr>
            <a:r>
              <a:rPr lang="en-US" smtClean="0"/>
              <a:t>can survive in dried blood for up to seven days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220011"/>
      </a:dk1>
      <a:lt1>
        <a:srgbClr val="FFFFFF"/>
      </a:lt1>
      <a:dk2>
        <a:srgbClr val="FF6B07"/>
      </a:dk2>
      <a:lt2>
        <a:srgbClr val="000000"/>
      </a:lt2>
      <a:accent1>
        <a:srgbClr val="FFCF89"/>
      </a:accent1>
      <a:accent2>
        <a:srgbClr val="FFD41F"/>
      </a:accent2>
      <a:accent3>
        <a:srgbClr val="FFBAAA"/>
      </a:accent3>
      <a:accent4>
        <a:srgbClr val="DADADA"/>
      </a:accent4>
      <a:accent5>
        <a:srgbClr val="FFE4C4"/>
      </a:accent5>
      <a:accent6>
        <a:srgbClr val="E7C01B"/>
      </a:accent6>
      <a:hlink>
        <a:srgbClr val="FF6600"/>
      </a:hlink>
      <a:folHlink>
        <a:srgbClr val="CC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FFFFFF"/>
        </a:lt1>
        <a:dk2>
          <a:srgbClr val="FF6B07"/>
        </a:dk2>
        <a:lt2>
          <a:srgbClr val="FFFFFF"/>
        </a:lt2>
        <a:accent1>
          <a:srgbClr val="FFCF89"/>
        </a:accent1>
        <a:accent2>
          <a:srgbClr val="FFD41F"/>
        </a:accent2>
        <a:accent3>
          <a:srgbClr val="FFBAAA"/>
        </a:accent3>
        <a:accent4>
          <a:srgbClr val="DADADA"/>
        </a:accent4>
        <a:accent5>
          <a:srgbClr val="FFE4C4"/>
        </a:accent5>
        <a:accent6>
          <a:srgbClr val="E7C01B"/>
        </a:accent6>
        <a:hlink>
          <a:srgbClr val="FF66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220011"/>
    </a:dk1>
    <a:lt1>
      <a:srgbClr val="FFFFFF"/>
    </a:lt1>
    <a:dk2>
      <a:srgbClr val="FF6B07"/>
    </a:dk2>
    <a:lt2>
      <a:srgbClr val="FFFFFF"/>
    </a:lt2>
    <a:accent1>
      <a:srgbClr val="FFCF89"/>
    </a:accent1>
    <a:accent2>
      <a:srgbClr val="FFD41F"/>
    </a:accent2>
    <a:accent3>
      <a:srgbClr val="FFBAAA"/>
    </a:accent3>
    <a:accent4>
      <a:srgbClr val="DADADA"/>
    </a:accent4>
    <a:accent5>
      <a:srgbClr val="FFE4C4"/>
    </a:accent5>
    <a:accent6>
      <a:srgbClr val="E7C01B"/>
    </a:accent6>
    <a:hlink>
      <a:srgbClr val="FF6600"/>
    </a:hlink>
    <a:folHlink>
      <a:srgbClr val="CC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550</Words>
  <Application>Microsoft Office PowerPoint</Application>
  <PresentationFormat>On-screen Show (4:3)</PresentationFormat>
  <Paragraphs>119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Bloodborne Pathogens</vt:lpstr>
      <vt:lpstr>What Are Bloodborne Pathogens?</vt:lpstr>
      <vt:lpstr>Bloodborne Pathogen Transmission</vt:lpstr>
      <vt:lpstr>Skin Provides a Barrier</vt:lpstr>
      <vt:lpstr>Mucous Membranes</vt:lpstr>
      <vt:lpstr>Types of Bloodborne Pathogens</vt:lpstr>
      <vt:lpstr>If you are exposed…</vt:lpstr>
      <vt:lpstr>Hepatitis B Virus</vt:lpstr>
      <vt:lpstr>Hepatitis B Virus</vt:lpstr>
      <vt:lpstr>HBV Transmission</vt:lpstr>
      <vt:lpstr>HBV Transmission in the Workplace</vt:lpstr>
      <vt:lpstr>HBV Transmission Outside the Workplace</vt:lpstr>
      <vt:lpstr>HBV Symptoms</vt:lpstr>
      <vt:lpstr>Hepatitis B Vaccinations</vt:lpstr>
      <vt:lpstr>Vaccination Process</vt:lpstr>
      <vt:lpstr>Do not take the vaccine if: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Bloodborne Pathogens</dc:title>
  <dc:creator>megane.oxendine</dc:creator>
  <cp:lastModifiedBy>megane.oxendine</cp:lastModifiedBy>
  <cp:revision>1</cp:revision>
  <dcterms:created xsi:type="dcterms:W3CDTF">2014-11-06T15:22:20Z</dcterms:created>
  <dcterms:modified xsi:type="dcterms:W3CDTF">2014-11-06T15:22:52Z</dcterms:modified>
</cp:coreProperties>
</file>