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8" r:id="rId3"/>
    <p:sldId id="259" r:id="rId4"/>
    <p:sldId id="279" r:id="rId5"/>
    <p:sldId id="276" r:id="rId6"/>
    <p:sldId id="277" r:id="rId7"/>
    <p:sldId id="278" r:id="rId8"/>
    <p:sldId id="261" r:id="rId9"/>
    <p:sldId id="260" r:id="rId10"/>
    <p:sldId id="262" r:id="rId11"/>
    <p:sldId id="263" r:id="rId12"/>
    <p:sldId id="312" r:id="rId13"/>
    <p:sldId id="264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7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257" r:id="rId39"/>
    <p:sldId id="306" r:id="rId40"/>
    <p:sldId id="307" r:id="rId41"/>
    <p:sldId id="308" r:id="rId42"/>
    <p:sldId id="309" r:id="rId43"/>
    <p:sldId id="310" r:id="rId44"/>
    <p:sldId id="311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A53E8F20-A9D6-4C16-B7CE-A2C7BF9CB2E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E45CA2F-06AE-4A13-A543-54A32D01B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C95F8A4-0C08-4275-979F-6391B1297C04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2EDA8A0-DEED-4021-89E5-E57E83D51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554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ATC determines what level of activity to permit during treatment/rehab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DA56145-AF2D-4227-99C2-4C9745D24CD8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B952C37-6BB5-4C33-A526-4DA5BC5B8258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CB0B84B-2653-4D39-BD78-492F2D606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&amp; Evaluation</a:t>
            </a:r>
            <a:br>
              <a:rPr lang="en-US" dirty="0" smtClean="0"/>
            </a:br>
            <a:r>
              <a:rPr lang="en-US" dirty="0" smtClean="0"/>
              <a:t>of Sports Injuries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4194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877336"/>
          </a:xfrm>
        </p:spPr>
        <p:txBody>
          <a:bodyPr/>
          <a:lstStyle/>
          <a:p>
            <a:r>
              <a:rPr lang="en-US" dirty="0" smtClean="0"/>
              <a:t>Recognition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ATC determines probable cause and mechanism of injury (MOI)</a:t>
            </a:r>
          </a:p>
          <a:p>
            <a:pPr lvl="2"/>
            <a:r>
              <a:rPr lang="en-US" dirty="0"/>
              <a:t>May be based on direct observation or second-hand accounts</a:t>
            </a:r>
          </a:p>
          <a:p>
            <a:r>
              <a:rPr lang="en-US" dirty="0" smtClean="0"/>
              <a:t>Primary </a:t>
            </a:r>
            <a:r>
              <a:rPr lang="en-US" dirty="0"/>
              <a:t>Injury Survey</a:t>
            </a:r>
          </a:p>
          <a:p>
            <a:pPr lvl="1"/>
            <a:r>
              <a:rPr lang="en-US" dirty="0"/>
              <a:t>Assessment of life-threatening emergencies and management of ABCs</a:t>
            </a:r>
          </a:p>
          <a:p>
            <a:pPr lvl="1"/>
            <a:r>
              <a:rPr lang="en-US" dirty="0"/>
              <a:t>EMS should be activated in life-threatening situation</a:t>
            </a:r>
          </a:p>
          <a:p>
            <a:r>
              <a:rPr lang="en-US" dirty="0"/>
              <a:t>Secondary Injury Survey</a:t>
            </a:r>
          </a:p>
          <a:p>
            <a:pPr lvl="1"/>
            <a:r>
              <a:rPr lang="en-US" dirty="0"/>
              <a:t>A thorough , methodical evaluation of an athlete’s overall health to reveal additional injuries beyond the initial </a:t>
            </a:r>
            <a:r>
              <a:rPr lang="en-US" dirty="0" smtClean="0"/>
              <a:t>injury</a:t>
            </a:r>
          </a:p>
        </p:txBody>
      </p:sp>
    </p:spTree>
    <p:extLst>
      <p:ext uri="{BB962C8B-B14F-4D97-AF65-F5344CB8AC3E}">
        <p14:creationId xmlns:p14="http://schemas.microsoft.com/office/powerpoint/2010/main" xmlns="" val="283364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Injury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if injury is serious or life-threatening</a:t>
            </a:r>
          </a:p>
          <a:p>
            <a:pPr lvl="1"/>
            <a:r>
              <a:rPr lang="en-US" dirty="0" smtClean="0"/>
              <a:t>ABCs</a:t>
            </a:r>
          </a:p>
          <a:p>
            <a:pPr lvl="2"/>
            <a:r>
              <a:rPr lang="en-US" dirty="0" smtClean="0"/>
              <a:t>Airway</a:t>
            </a:r>
          </a:p>
          <a:p>
            <a:pPr lvl="2"/>
            <a:r>
              <a:rPr lang="en-US" dirty="0" smtClean="0"/>
              <a:t>Breathing</a:t>
            </a:r>
          </a:p>
          <a:p>
            <a:pPr lvl="2"/>
            <a:r>
              <a:rPr lang="en-US" dirty="0" smtClean="0"/>
              <a:t>Circulation </a:t>
            </a:r>
          </a:p>
          <a:p>
            <a:pPr lvl="1"/>
            <a:r>
              <a:rPr lang="en-US" dirty="0" smtClean="0"/>
              <a:t>High-quality bystander cardiopulmonary resuscitation (CPR) can double or triple survival rates from cardiac arrest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9131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Injury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Involves determination of serious, life-threatening injuries and the proper disposition of the injured athlete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Determines the nature, site, and severity of injury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Determines the type of first aid and immobilization necessary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Determines how the athlete should be transported from the surface of play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Determines if injury warrants immediate referral to physician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Injury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Methodical evaluation of an athlete’s overall health</a:t>
            </a:r>
          </a:p>
          <a:p>
            <a:r>
              <a:rPr lang="en-US" dirty="0" smtClean="0"/>
              <a:t>H.O.P.S. method (</a:t>
            </a:r>
            <a:r>
              <a:rPr lang="en-US" u="sng" dirty="0" smtClean="0"/>
              <a:t>H</a:t>
            </a:r>
            <a:r>
              <a:rPr lang="en-US" dirty="0" smtClean="0"/>
              <a:t>istory, </a:t>
            </a:r>
            <a:r>
              <a:rPr lang="en-US" u="sng" dirty="0" smtClean="0"/>
              <a:t>O</a:t>
            </a:r>
            <a:r>
              <a:rPr lang="en-US" dirty="0" smtClean="0"/>
              <a:t>bservation, </a:t>
            </a:r>
            <a:r>
              <a:rPr lang="en-US" u="sng" dirty="0" smtClean="0"/>
              <a:t>P</a:t>
            </a:r>
            <a:r>
              <a:rPr lang="en-US" dirty="0" smtClean="0"/>
              <a:t>alpation, </a:t>
            </a:r>
            <a:r>
              <a:rPr lang="en-US" u="sng" dirty="0" smtClean="0"/>
              <a:t>S</a:t>
            </a:r>
            <a:r>
              <a:rPr lang="en-US" dirty="0" smtClean="0"/>
              <a:t>pecial tests)</a:t>
            </a:r>
          </a:p>
          <a:p>
            <a:pPr lvl="1"/>
            <a:r>
              <a:rPr lang="en-US" dirty="0" smtClean="0"/>
              <a:t>Be thorough</a:t>
            </a:r>
          </a:p>
          <a:p>
            <a:pPr lvl="1"/>
            <a:r>
              <a:rPr lang="en-US" dirty="0" smtClean="0"/>
              <a:t>Gather a history</a:t>
            </a:r>
          </a:p>
          <a:p>
            <a:pPr lvl="1"/>
            <a:r>
              <a:rPr lang="en-US" dirty="0" smtClean="0"/>
              <a:t>Expose the injury</a:t>
            </a:r>
          </a:p>
          <a:p>
            <a:pPr lvl="1"/>
            <a:r>
              <a:rPr lang="en-US" dirty="0" smtClean="0"/>
              <a:t>Perform a physical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0322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Secondary Injury Survey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 Thorough</a:t>
            </a:r>
          </a:p>
          <a:p>
            <a:pPr lvl="1" eaLnBrk="1" hangingPunct="1">
              <a:defRPr/>
            </a:pPr>
            <a:r>
              <a:rPr lang="en-US" dirty="0" smtClean="0"/>
              <a:t>Take your time</a:t>
            </a:r>
          </a:p>
          <a:p>
            <a:pPr lvl="1" eaLnBrk="1" hangingPunct="1">
              <a:defRPr/>
            </a:pPr>
            <a:r>
              <a:rPr lang="en-US" dirty="0" smtClean="0"/>
              <a:t>Look beyond the obvious</a:t>
            </a:r>
          </a:p>
          <a:p>
            <a:pPr lvl="1" eaLnBrk="1" hangingPunct="1">
              <a:defRPr/>
            </a:pPr>
            <a:r>
              <a:rPr lang="en-US" dirty="0" smtClean="0"/>
              <a:t>Rule out most serious injuries first</a:t>
            </a:r>
          </a:p>
          <a:p>
            <a:pPr lvl="1" eaLnBrk="1" hangingPunct="1">
              <a:defRPr/>
            </a:pPr>
            <a:r>
              <a:rPr lang="en-US" dirty="0" smtClean="0"/>
              <a:t>Be alert, calm, conservative, and safe</a:t>
            </a:r>
          </a:p>
          <a:p>
            <a:pPr lvl="1" eaLnBrk="1" hangingPunct="1">
              <a:defRPr/>
            </a:pPr>
            <a:r>
              <a:rPr lang="en-US" dirty="0" smtClean="0"/>
              <a:t>Well-being of athlete always comes first</a:t>
            </a:r>
          </a:p>
        </p:txBody>
      </p:sp>
    </p:spTree>
    <p:extLst>
      <p:ext uri="{BB962C8B-B14F-4D97-AF65-F5344CB8AC3E}">
        <p14:creationId xmlns:p14="http://schemas.microsoft.com/office/powerpoint/2010/main" xmlns="" val="2039046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Secondary Injury Survey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A6A6A6"/>
                </a:solidFill>
              </a:rPr>
              <a:t>Be Thorough</a:t>
            </a:r>
          </a:p>
          <a:p>
            <a:pPr eaLnBrk="1" hangingPunct="1">
              <a:defRPr/>
            </a:pPr>
            <a:r>
              <a:rPr lang="en-US" dirty="0" smtClean="0"/>
              <a:t>Gather a History</a:t>
            </a:r>
          </a:p>
          <a:p>
            <a:pPr lvl="1" eaLnBrk="1" hangingPunct="1">
              <a:defRPr/>
            </a:pPr>
            <a:r>
              <a:rPr lang="en-US" dirty="0" smtClean="0"/>
              <a:t>Do not touch individual until </a:t>
            </a:r>
            <a:r>
              <a:rPr lang="en-US" i="1" dirty="0" smtClean="0"/>
              <a:t>all</a:t>
            </a:r>
            <a:r>
              <a:rPr lang="en-US" dirty="0" smtClean="0"/>
              <a:t> related questions have been asked</a:t>
            </a:r>
          </a:p>
        </p:txBody>
      </p:sp>
      <p:pic>
        <p:nvPicPr>
          <p:cNvPr id="23554" name="Picture 2" descr="http://www.irisreading.com/articles/wp-content/uploads/2008/05/histor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07868"/>
            <a:ext cx="28765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9569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Secondary Injury Survey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A6A6A6"/>
                </a:solidFill>
              </a:rPr>
              <a:t>Be Thorough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A6A6A6"/>
                </a:solidFill>
              </a:rPr>
              <a:t>Gather a History</a:t>
            </a:r>
          </a:p>
          <a:p>
            <a:pPr eaLnBrk="1" hangingPunct="1">
              <a:defRPr/>
            </a:pPr>
            <a:r>
              <a:rPr lang="en-US" dirty="0" smtClean="0"/>
              <a:t>Expose the Injury</a:t>
            </a:r>
          </a:p>
          <a:p>
            <a:pPr lvl="1" eaLnBrk="1" hangingPunct="1">
              <a:defRPr/>
            </a:pPr>
            <a:r>
              <a:rPr lang="en-US" dirty="0" smtClean="0"/>
              <a:t>Injury must be exposed to observe extent of damage</a:t>
            </a:r>
          </a:p>
          <a:p>
            <a:pPr lvl="1" eaLnBrk="1" hangingPunct="1">
              <a:defRPr/>
            </a:pPr>
            <a:r>
              <a:rPr lang="en-US" dirty="0" smtClean="0"/>
              <a:t>Remove tape, jersey, pants if necessary</a:t>
            </a:r>
          </a:p>
          <a:p>
            <a:pPr lvl="1" eaLnBrk="1" hangingPunct="1">
              <a:defRPr/>
            </a:pPr>
            <a:r>
              <a:rPr lang="en-US" dirty="0" smtClean="0"/>
              <a:t>Maintain modesty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65127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Secondary Injury Survey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A6A6A6"/>
                </a:solidFill>
              </a:rPr>
              <a:t>Be Thorough</a:t>
            </a:r>
          </a:p>
          <a:p>
            <a:pPr>
              <a:defRPr/>
            </a:pPr>
            <a:r>
              <a:rPr lang="en-US" dirty="0">
                <a:solidFill>
                  <a:srgbClr val="A6A6A6"/>
                </a:solidFill>
              </a:rPr>
              <a:t>Gather a </a:t>
            </a:r>
            <a:r>
              <a:rPr lang="en-US" dirty="0" smtClean="0">
                <a:solidFill>
                  <a:srgbClr val="A6A6A6"/>
                </a:solidFill>
              </a:rPr>
              <a:t>History</a:t>
            </a:r>
          </a:p>
          <a:p>
            <a:pPr>
              <a:defRPr/>
            </a:pPr>
            <a:r>
              <a:rPr lang="en-US" dirty="0" smtClean="0">
                <a:solidFill>
                  <a:srgbClr val="A6A6A6"/>
                </a:solidFill>
              </a:rPr>
              <a:t>Expose the Injury</a:t>
            </a:r>
            <a:endParaRPr lang="en-US" dirty="0">
              <a:solidFill>
                <a:srgbClr val="A6A6A6"/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Perform a Physical Examination (HOPS)</a:t>
            </a:r>
          </a:p>
          <a:p>
            <a:pPr lvl="1" eaLnBrk="1" hangingPunct="1">
              <a:defRPr/>
            </a:pPr>
            <a:r>
              <a:rPr lang="en-US" u="sng" dirty="0" smtClean="0"/>
              <a:t>O</a:t>
            </a:r>
            <a:r>
              <a:rPr lang="en-US" dirty="0" smtClean="0"/>
              <a:t>bservation</a:t>
            </a:r>
          </a:p>
          <a:p>
            <a:pPr lvl="1" eaLnBrk="1" hangingPunct="1">
              <a:defRPr/>
            </a:pPr>
            <a:r>
              <a:rPr lang="en-US" u="sng" dirty="0" smtClean="0"/>
              <a:t>P</a:t>
            </a:r>
            <a:r>
              <a:rPr lang="en-US" dirty="0" smtClean="0"/>
              <a:t>alpation</a:t>
            </a:r>
          </a:p>
          <a:p>
            <a:pPr lvl="1" eaLnBrk="1" hangingPunct="1">
              <a:defRPr/>
            </a:pPr>
            <a:r>
              <a:rPr lang="en-US" u="sng" dirty="0" smtClean="0"/>
              <a:t>S</a:t>
            </a:r>
            <a:r>
              <a:rPr lang="en-US" dirty="0" smtClean="0"/>
              <a:t>pecial Tests</a:t>
            </a:r>
          </a:p>
        </p:txBody>
      </p:sp>
    </p:spTree>
    <p:extLst>
      <p:ext uri="{BB962C8B-B14F-4D97-AF65-F5344CB8AC3E}">
        <p14:creationId xmlns:p14="http://schemas.microsoft.com/office/powerpoint/2010/main" xmlns="" val="3264820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 some examples of some questions you would ask an athlete about their current injury.</a:t>
            </a:r>
          </a:p>
          <a:p>
            <a:pPr eaLnBrk="1" hangingPunct="1"/>
            <a:r>
              <a:rPr lang="en-US" smtClean="0"/>
              <a:t>Your goal is use the answers to predetermine the diagnosis in order to organize your steps for the evaluation.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42804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What happened? Body part injured; description of injury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When did it occur?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What factors influenced the injury?</a:t>
            </a:r>
          </a:p>
          <a:p>
            <a:pPr lvl="1" eaLnBrk="1" hangingPunct="1">
              <a:defRPr/>
            </a:pPr>
            <a:r>
              <a:rPr lang="en-US" dirty="0" smtClean="0"/>
              <a:t>Position of body &amp; injured area</a:t>
            </a:r>
          </a:p>
          <a:p>
            <a:pPr lvl="1" eaLnBrk="1" hangingPunct="1">
              <a:defRPr/>
            </a:pPr>
            <a:r>
              <a:rPr lang="en-US" dirty="0" smtClean="0"/>
              <a:t>WB or NWB</a:t>
            </a:r>
          </a:p>
          <a:p>
            <a:pPr lvl="1" eaLnBrk="1" hangingPunct="1">
              <a:defRPr/>
            </a:pPr>
            <a:r>
              <a:rPr lang="en-US" dirty="0" smtClean="0"/>
              <a:t>Activity at time of injury?</a:t>
            </a:r>
          </a:p>
          <a:p>
            <a:pPr lvl="1" eaLnBrk="1" hangingPunct="1">
              <a:defRPr/>
            </a:pPr>
            <a:r>
              <a:rPr lang="en-US" dirty="0" smtClean="0"/>
              <a:t>Speed/direction of force?</a:t>
            </a:r>
          </a:p>
          <a:p>
            <a:pPr lvl="1" eaLnBrk="1" hangingPunct="1">
              <a:defRPr/>
            </a:pPr>
            <a:r>
              <a:rPr lang="en-US" dirty="0" smtClean="0"/>
              <a:t>Intensity &amp; duration of force</a:t>
            </a:r>
          </a:p>
          <a:p>
            <a:pPr lvl="1" eaLnBrk="1" hangingPunct="1">
              <a:defRPr/>
            </a:pPr>
            <a:r>
              <a:rPr lang="en-US" dirty="0" smtClean="0"/>
              <a:t>Results of force—twisting, hyperextension/flexion</a:t>
            </a:r>
          </a:p>
        </p:txBody>
      </p:sp>
    </p:spTree>
    <p:extLst>
      <p:ext uri="{BB962C8B-B14F-4D97-AF65-F5344CB8AC3E}">
        <p14:creationId xmlns:p14="http://schemas.microsoft.com/office/powerpoint/2010/main" xmlns="" val="169926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and Evaluation </a:t>
            </a:r>
            <a:br>
              <a:rPr lang="en-US" dirty="0" smtClean="0"/>
            </a:br>
            <a:r>
              <a:rPr lang="en-US" dirty="0" smtClean="0"/>
              <a:t>of Athletic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Orderly collection of objective and subjective data on health status</a:t>
            </a:r>
          </a:p>
          <a:p>
            <a:pPr lvl="1"/>
            <a:r>
              <a:rPr lang="en-US" dirty="0" smtClean="0"/>
              <a:t>Based on professional knowledge and knowledge of events that occurred</a:t>
            </a:r>
          </a:p>
          <a:p>
            <a:r>
              <a:rPr lang="en-US" dirty="0" smtClean="0"/>
              <a:t>Knowledge of ATC helps in getting proper aid to the athlete quickly</a:t>
            </a:r>
          </a:p>
          <a:p>
            <a:pPr lvl="1"/>
            <a:r>
              <a:rPr lang="en-US" dirty="0" smtClean="0"/>
              <a:t>ATC can evaluate injury, but they cannot diagnose</a:t>
            </a:r>
          </a:p>
          <a:p>
            <a:pPr lvl="2"/>
            <a:r>
              <a:rPr lang="en-US" dirty="0" smtClean="0"/>
              <a:t>Licensed health care providers (i.e. MD) diagnose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202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9842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History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1"/>
            <a:ext cx="7543800" cy="45720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 startAt="4"/>
              <a:defRPr/>
            </a:pPr>
            <a:r>
              <a:rPr lang="en-US" dirty="0" smtClean="0"/>
              <a:t>Was a sound heard? By individual or anyone else? Pop, snap, rip?</a:t>
            </a:r>
          </a:p>
          <a:p>
            <a:pPr marL="514350" indent="-514350" eaLnBrk="1" hangingPunct="1">
              <a:buFont typeface="+mj-lt"/>
              <a:buAutoNum type="arabicPeriod" startAt="4"/>
              <a:defRPr/>
            </a:pPr>
            <a:r>
              <a:rPr lang="en-US" dirty="0" smtClean="0"/>
              <a:t>Where is pain located now? Where was it located at time of injury? Have athlete point to pain with one finger.</a:t>
            </a:r>
          </a:p>
          <a:p>
            <a:pPr marL="514350" indent="-514350" eaLnBrk="1" hangingPunct="1">
              <a:buFont typeface="+mj-lt"/>
              <a:buAutoNum type="arabicPeriod" startAt="4"/>
              <a:defRPr/>
            </a:pPr>
            <a:r>
              <a:rPr lang="en-US" dirty="0" smtClean="0"/>
              <a:t>Pain characteristics: </a:t>
            </a:r>
          </a:p>
          <a:p>
            <a:pPr marL="914400" lvl="1" indent="-514350" eaLnBrk="1" hangingPunct="1">
              <a:defRPr/>
            </a:pPr>
            <a:r>
              <a:rPr lang="en-US" dirty="0" smtClean="0"/>
              <a:t>sharp or dull/achy?</a:t>
            </a:r>
          </a:p>
          <a:p>
            <a:pPr marL="914400" lvl="1" indent="-514350" eaLnBrk="1" hangingPunct="1">
              <a:defRPr/>
            </a:pPr>
            <a:r>
              <a:rPr lang="en-US" dirty="0" smtClean="0"/>
              <a:t>Constant, cramping, intermittent?</a:t>
            </a:r>
          </a:p>
          <a:p>
            <a:pPr marL="914400" lvl="1" indent="-514350" eaLnBrk="1" hangingPunct="1">
              <a:defRPr/>
            </a:pPr>
            <a:r>
              <a:rPr lang="en-US" dirty="0" smtClean="0"/>
              <a:t>Painful at rest or only with use?</a:t>
            </a:r>
          </a:p>
          <a:p>
            <a:pPr marL="914400" lvl="1" indent="-514350" eaLnBrk="1" hangingPunct="1">
              <a:defRPr/>
            </a:pPr>
            <a:r>
              <a:rPr lang="en-US" dirty="0" smtClean="0"/>
              <a:t>How intense is pain? 1-10 scale </a:t>
            </a:r>
          </a:p>
        </p:txBody>
      </p:sp>
    </p:spTree>
    <p:extLst>
      <p:ext uri="{BB962C8B-B14F-4D97-AF65-F5344CB8AC3E}">
        <p14:creationId xmlns:p14="http://schemas.microsoft.com/office/powerpoint/2010/main" xmlns="" val="1830950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+mn-lt"/>
              </a:rPr>
              <a:t>History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 smtClean="0"/>
              <a:t>Is neurological function intact?</a:t>
            </a:r>
          </a:p>
          <a:p>
            <a:pPr marL="971550" lvl="1" indent="-514350" eaLnBrk="1" hangingPunct="1">
              <a:defRPr/>
            </a:pPr>
            <a:r>
              <a:rPr lang="en-US" dirty="0" smtClean="0"/>
              <a:t>Numbness, pins-&amp;-needles, prickling, muscle weakness, paralysis, burning sensation</a:t>
            </a:r>
          </a:p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 smtClean="0"/>
              <a:t>Is there any instability? A sense that something isn’t working right?</a:t>
            </a:r>
          </a:p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 smtClean="0"/>
              <a:t>Prior history of injury to this body part?</a:t>
            </a:r>
          </a:p>
        </p:txBody>
      </p:sp>
    </p:spTree>
    <p:extLst>
      <p:ext uri="{BB962C8B-B14F-4D97-AF65-F5344CB8AC3E}">
        <p14:creationId xmlns:p14="http://schemas.microsoft.com/office/powerpoint/2010/main" xmlns="" val="3981578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1.gstatic.com/images?q=tbn:ANd9GcQf6XI9fWUO19djLJ8xyrLBlw3dxGLozz-yPB0rVs05yI86qTHG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2152650" cy="212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Look &amp; compare to uninjured side</a:t>
            </a:r>
          </a:p>
          <a:p>
            <a:pPr eaLnBrk="1" hangingPunct="1">
              <a:defRPr/>
            </a:pPr>
            <a:r>
              <a:rPr lang="en-US" dirty="0" smtClean="0"/>
              <a:t>Specifically look for:</a:t>
            </a:r>
          </a:p>
          <a:p>
            <a:pPr lvl="1" eaLnBrk="1" hangingPunct="1">
              <a:defRPr/>
            </a:pPr>
            <a:r>
              <a:rPr lang="en-US" dirty="0" smtClean="0"/>
              <a:t>Swelling</a:t>
            </a:r>
          </a:p>
          <a:p>
            <a:pPr lvl="1" eaLnBrk="1" hangingPunct="1">
              <a:defRPr/>
            </a:pPr>
            <a:r>
              <a:rPr lang="en-US" dirty="0" smtClean="0"/>
              <a:t>Discoloration (vascular problems or bruising)</a:t>
            </a:r>
          </a:p>
          <a:p>
            <a:pPr lvl="1" eaLnBrk="1" hangingPunct="1">
              <a:defRPr/>
            </a:pPr>
            <a:r>
              <a:rPr lang="en-US" dirty="0" smtClean="0"/>
              <a:t>Deformity (dislocation and/or fracture)</a:t>
            </a:r>
          </a:p>
          <a:p>
            <a:pPr lvl="1" eaLnBrk="1" hangingPunct="1">
              <a:defRPr/>
            </a:pPr>
            <a:r>
              <a:rPr lang="en-US" dirty="0" smtClean="0"/>
              <a:t>Bleeding</a:t>
            </a:r>
          </a:p>
        </p:txBody>
      </p:sp>
    </p:spTree>
    <p:extLst>
      <p:ext uri="{BB962C8B-B14F-4D97-AF65-F5344CB8AC3E}">
        <p14:creationId xmlns:p14="http://schemas.microsoft.com/office/powerpoint/2010/main" xmlns="" val="1519723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Palpation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Touching of injured athlete</a:t>
            </a:r>
          </a:p>
          <a:p>
            <a:pPr eaLnBrk="1" hangingPunct="1">
              <a:defRPr/>
            </a:pPr>
            <a:r>
              <a:rPr lang="en-US" dirty="0" smtClean="0"/>
              <a:t>Examine uninjured side first</a:t>
            </a:r>
          </a:p>
          <a:p>
            <a:pPr eaLnBrk="1" hangingPunct="1">
              <a:defRPr/>
            </a:pPr>
            <a:r>
              <a:rPr lang="en-US" dirty="0" smtClean="0"/>
              <a:t>Observe athlete’s face for signs of wincing</a:t>
            </a:r>
          </a:p>
          <a:p>
            <a:pPr eaLnBrk="1" hangingPunct="1">
              <a:defRPr/>
            </a:pPr>
            <a:r>
              <a:rPr lang="en-US" dirty="0" smtClean="0"/>
              <a:t>Feel for bones, ligaments, muscles, and tendons</a:t>
            </a:r>
          </a:p>
        </p:txBody>
      </p:sp>
      <p:pic>
        <p:nvPicPr>
          <p:cNvPr id="15362" name="Picture 2" descr="http://t1.gstatic.com/images?q=tbn:ANd9GcS4Dr0t5XZN8h75nsQ6L8BlKJI6rgSUCD9jJKMQ1DuTQu8JJDE1_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95800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2500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Range of Motion (ROM) &amp; </a:t>
            </a:r>
            <a:br>
              <a:rPr lang="en-US" dirty="0" smtClean="0"/>
            </a:br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(AROM)</a:t>
            </a:r>
          </a:p>
          <a:p>
            <a:pPr lvl="1"/>
            <a:r>
              <a:rPr lang="en-US" dirty="0" smtClean="0"/>
              <a:t>Movement done by athlete</a:t>
            </a:r>
          </a:p>
          <a:p>
            <a:r>
              <a:rPr lang="en-US" dirty="0" smtClean="0"/>
              <a:t>Passive (PROM)</a:t>
            </a:r>
          </a:p>
          <a:p>
            <a:pPr lvl="1"/>
            <a:r>
              <a:rPr lang="en-US" dirty="0" smtClean="0"/>
              <a:t>Movement done by examiner </a:t>
            </a:r>
          </a:p>
          <a:p>
            <a:r>
              <a:rPr lang="en-US" dirty="0" smtClean="0"/>
              <a:t>Resisted (RROM)</a:t>
            </a:r>
          </a:p>
          <a:p>
            <a:pPr lvl="1"/>
            <a:r>
              <a:rPr lang="en-US" dirty="0" smtClean="0"/>
              <a:t>Movement done by athlete while examiner applies resistance</a:t>
            </a:r>
          </a:p>
          <a:p>
            <a:r>
              <a:rPr lang="en-US" dirty="0" smtClean="0"/>
              <a:t>Manual Muscle Test (MMT)/Break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7312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Special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Special tests/exams establish degree of injury</a:t>
            </a:r>
          </a:p>
          <a:p>
            <a:pPr eaLnBrk="1" hangingPunct="1">
              <a:defRPr/>
            </a:pPr>
            <a:r>
              <a:rPr lang="en-US" dirty="0" smtClean="0"/>
              <a:t>Stability tests investigate ligamentous laxity</a:t>
            </a:r>
          </a:p>
          <a:p>
            <a:pPr lvl="1" eaLnBrk="1" hangingPunct="1">
              <a:defRPr/>
            </a:pPr>
            <a:r>
              <a:rPr lang="en-US" dirty="0" smtClean="0"/>
              <a:t>Grade 1</a:t>
            </a:r>
          </a:p>
          <a:p>
            <a:pPr lvl="1" eaLnBrk="1" hangingPunct="1">
              <a:defRPr/>
            </a:pPr>
            <a:r>
              <a:rPr lang="en-US" dirty="0" smtClean="0"/>
              <a:t>Grade 2</a:t>
            </a:r>
          </a:p>
          <a:p>
            <a:pPr lvl="1" eaLnBrk="1" hangingPunct="1">
              <a:defRPr/>
            </a:pPr>
            <a:r>
              <a:rPr lang="en-US" dirty="0" smtClean="0"/>
              <a:t>Grade 3</a:t>
            </a:r>
          </a:p>
        </p:txBody>
      </p:sp>
    </p:spTree>
    <p:extLst>
      <p:ext uri="{BB962C8B-B14F-4D97-AF65-F5344CB8AC3E}">
        <p14:creationId xmlns:p14="http://schemas.microsoft.com/office/powerpoint/2010/main" xmlns="" val="108754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Ligamentous Laxity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u="sng" dirty="0" smtClean="0"/>
              <a:t>Grade 1</a:t>
            </a:r>
            <a:r>
              <a:rPr lang="en-US" dirty="0" smtClean="0"/>
              <a:t>: few torn fibers that will make maneuver painful, but not show any ligamentous laxity compared to uninjured side</a:t>
            </a:r>
          </a:p>
          <a:p>
            <a:pPr>
              <a:defRPr/>
            </a:pPr>
            <a:r>
              <a:rPr lang="en-US" u="sng" dirty="0" smtClean="0"/>
              <a:t>Grade 2</a:t>
            </a:r>
            <a:r>
              <a:rPr lang="en-US" dirty="0" smtClean="0"/>
              <a:t>: produce both pain and increased ligamentous laxity; will be endpoint</a:t>
            </a:r>
          </a:p>
          <a:p>
            <a:pPr>
              <a:defRPr/>
            </a:pPr>
            <a:r>
              <a:rPr lang="en-US" u="sng" dirty="0" smtClean="0"/>
              <a:t>Grade 3</a:t>
            </a:r>
            <a:r>
              <a:rPr lang="en-US" dirty="0" smtClean="0"/>
              <a:t>: may or may not be pain; will be complete instability of joint; marked looseness that joint can be dislocated; complete tear of ligament; no end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9278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96" y="706935"/>
            <a:ext cx="8229600" cy="1060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Functional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718782" y="2971800"/>
            <a:ext cx="4038600" cy="3387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Passed various tests</a:t>
            </a:r>
          </a:p>
          <a:p>
            <a:pPr>
              <a:defRPr/>
            </a:pPr>
            <a:r>
              <a:rPr lang="en-US" dirty="0" smtClean="0"/>
              <a:t>Demonstrate normal inspection</a:t>
            </a:r>
          </a:p>
          <a:p>
            <a:pPr>
              <a:defRPr/>
            </a:pPr>
            <a:r>
              <a:rPr lang="en-US" dirty="0" smtClean="0"/>
              <a:t>Minimal pain upon palpation</a:t>
            </a:r>
          </a:p>
          <a:p>
            <a:pPr>
              <a:defRPr/>
            </a:pPr>
            <a:r>
              <a:rPr lang="en-US" dirty="0" smtClean="0"/>
              <a:t>Full ROM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648200" y="2971800"/>
            <a:ext cx="4038600" cy="3387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Full muscle strength </a:t>
            </a:r>
            <a:r>
              <a:rPr lang="en-US" dirty="0" err="1" smtClean="0"/>
              <a:t>vs</a:t>
            </a:r>
            <a:r>
              <a:rPr lang="en-US" dirty="0" smtClean="0"/>
              <a:t> resistance</a:t>
            </a:r>
          </a:p>
          <a:p>
            <a:pPr>
              <a:defRPr/>
            </a:pPr>
            <a:r>
              <a:rPr lang="en-US" dirty="0" smtClean="0"/>
              <a:t>Joint stability</a:t>
            </a:r>
          </a:p>
          <a:p>
            <a:pPr>
              <a:defRPr/>
            </a:pPr>
            <a:r>
              <a:rPr lang="en-US" dirty="0" smtClean="0"/>
              <a:t>Athlete stand, walk, hop, jog, sprint, cut, twist</a:t>
            </a:r>
          </a:p>
          <a:p>
            <a:pPr>
              <a:defRPr/>
            </a:pPr>
            <a:r>
              <a:rPr lang="en-US" dirty="0" smtClean="0"/>
              <a:t>Sport-specific activities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13096" y="1767385"/>
            <a:ext cx="7696200" cy="105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sz="2800" kern="0" dirty="0">
                <a:latin typeface="+mn-lt"/>
              </a:rPr>
              <a:t>Level of movement at which the athlete can comfortably work and participate</a:t>
            </a:r>
          </a:p>
        </p:txBody>
      </p:sp>
    </p:spTree>
    <p:extLst>
      <p:ext uri="{BB962C8B-B14F-4D97-AF65-F5344CB8AC3E}">
        <p14:creationId xmlns:p14="http://schemas.microsoft.com/office/powerpoint/2010/main" xmlns="" val="29190186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Return-to-Play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Full strength</a:t>
            </a:r>
          </a:p>
          <a:p>
            <a:pPr lvl="1">
              <a:defRPr/>
            </a:pPr>
            <a:r>
              <a:rPr lang="en-US" dirty="0" smtClean="0"/>
              <a:t>All muscles supporting the injury must be at 100% of pre-injury strength prior to RTP</a:t>
            </a:r>
          </a:p>
          <a:p>
            <a:pPr lvl="1"/>
            <a:r>
              <a:rPr lang="en-US" dirty="0"/>
              <a:t>Damage to surrounding soft tissue must be healed</a:t>
            </a:r>
          </a:p>
          <a:p>
            <a:pPr marL="365760" lvl="1" indent="0">
              <a:buNone/>
              <a:defRPr/>
            </a:pPr>
            <a:endParaRPr lang="en-US" dirty="0" smtClean="0"/>
          </a:p>
        </p:txBody>
      </p:sp>
      <p:pic>
        <p:nvPicPr>
          <p:cNvPr id="10242" name="Picture 2" descr="http://t3.gstatic.com/images?q=tbn:ANd9GcTmmGd-bMRPPJEbPMumK0MnkosJOR0yA2rgtAJWIswQKH8JzokW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89717"/>
            <a:ext cx="2683669" cy="225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6207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024744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Return-to-Play Criteria</a:t>
            </a:r>
            <a:endParaRPr lang="en-US" dirty="0"/>
          </a:p>
        </p:txBody>
      </p:sp>
      <p:pic>
        <p:nvPicPr>
          <p:cNvPr id="9222" name="Picture 6" descr="http://t1.gstatic.com/images?q=tbn:ANd9GcSFB5P3XcP3fT0If2BQK98a0fe2TdatMy3BSzLt4DU_iG9ompfj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343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6A6A6"/>
                </a:solidFill>
              </a:rPr>
              <a:t>Full Strength</a:t>
            </a:r>
          </a:p>
          <a:p>
            <a:pPr>
              <a:defRPr/>
            </a:pPr>
            <a:r>
              <a:rPr lang="en-US" dirty="0" smtClean="0"/>
              <a:t>Free from pain</a:t>
            </a:r>
          </a:p>
          <a:p>
            <a:pPr lvl="1">
              <a:defRPr/>
            </a:pPr>
            <a:r>
              <a:rPr lang="en-US" dirty="0" smtClean="0"/>
              <a:t>Athlete in pain is athlete at risk for significant injury</a:t>
            </a:r>
          </a:p>
          <a:p>
            <a:pPr lvl="1">
              <a:defRPr/>
            </a:pPr>
            <a:r>
              <a:rPr lang="en-US" dirty="0" smtClean="0"/>
              <a:t>True pain is indication that injury has not completely healed</a:t>
            </a:r>
          </a:p>
          <a:p>
            <a:pPr lvl="1">
              <a:defRPr/>
            </a:pPr>
            <a:r>
              <a:rPr lang="en-US" dirty="0" smtClean="0"/>
              <a:t>No pain during performance test                for RTP</a:t>
            </a:r>
          </a:p>
        </p:txBody>
      </p:sp>
    </p:spTree>
    <p:extLst>
      <p:ext uri="{BB962C8B-B14F-4D97-AF65-F5344CB8AC3E}">
        <p14:creationId xmlns:p14="http://schemas.microsoft.com/office/powerpoint/2010/main" xmlns="" val="242372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and Evaluation </a:t>
            </a:r>
            <a:br>
              <a:rPr lang="en-US" dirty="0" smtClean="0"/>
            </a:br>
            <a:r>
              <a:rPr lang="en-US" dirty="0" smtClean="0"/>
              <a:t>of Athletic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What licensed provider states to be the problem, based on skills, expertise, and training</a:t>
            </a:r>
          </a:p>
          <a:p>
            <a:pPr lvl="2"/>
            <a:r>
              <a:rPr lang="en-US" dirty="0" smtClean="0"/>
              <a:t>Physician uses all information obtained to arrive at a diagnosis</a:t>
            </a:r>
          </a:p>
          <a:p>
            <a:pPr lvl="2"/>
            <a:r>
              <a:rPr lang="en-US" dirty="0" smtClean="0"/>
              <a:t>ATC uses information to set short- and long-term goals for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8343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Return-to-Play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A6A6A6"/>
                </a:solidFill>
              </a:rPr>
              <a:t>Full Strength</a:t>
            </a:r>
          </a:p>
          <a:p>
            <a:pPr>
              <a:defRPr/>
            </a:pPr>
            <a:r>
              <a:rPr lang="en-US" dirty="0" smtClean="0">
                <a:solidFill>
                  <a:srgbClr val="A6A6A6"/>
                </a:solidFill>
              </a:rPr>
              <a:t>Free from pain</a:t>
            </a:r>
            <a:endParaRPr lang="en-US" dirty="0">
              <a:solidFill>
                <a:srgbClr val="A6A6A6"/>
              </a:solidFill>
            </a:endParaRPr>
          </a:p>
          <a:p>
            <a:pPr>
              <a:defRPr/>
            </a:pPr>
            <a:r>
              <a:rPr lang="en-US" dirty="0" smtClean="0"/>
              <a:t>Skill performance tests</a:t>
            </a:r>
          </a:p>
          <a:p>
            <a:pPr lvl="1">
              <a:defRPr/>
            </a:pPr>
            <a:r>
              <a:rPr lang="en-US" dirty="0" smtClean="0"/>
              <a:t>Tests designed to simulate actual skills required for sport</a:t>
            </a:r>
          </a:p>
          <a:p>
            <a:pPr lvl="1">
              <a:defRPr/>
            </a:pPr>
            <a:r>
              <a:rPr lang="en-US" dirty="0" smtClean="0"/>
              <a:t>Begin at low level of intensity, gradually increase until athlete performing at game speed</a:t>
            </a:r>
          </a:p>
          <a:p>
            <a:pPr lvl="1">
              <a:defRPr/>
            </a:pPr>
            <a:r>
              <a:rPr lang="en-US" dirty="0" smtClean="0"/>
              <a:t>May include sprinting, jumping, cutting, back-pedaling, pushing, etc</a:t>
            </a:r>
          </a:p>
        </p:txBody>
      </p:sp>
    </p:spTree>
    <p:extLst>
      <p:ext uri="{BB962C8B-B14F-4D97-AF65-F5344CB8AC3E}">
        <p14:creationId xmlns:p14="http://schemas.microsoft.com/office/powerpoint/2010/main" xmlns="" val="1066839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95353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Return-to-Play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777317" cy="4495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A6A6A6"/>
                </a:solidFill>
              </a:rPr>
              <a:t>Full Strength</a:t>
            </a:r>
          </a:p>
          <a:p>
            <a:pPr>
              <a:defRPr/>
            </a:pPr>
            <a:r>
              <a:rPr lang="en-US" dirty="0" smtClean="0">
                <a:solidFill>
                  <a:srgbClr val="A6A6A6"/>
                </a:solidFill>
              </a:rPr>
              <a:t>Free from pain</a:t>
            </a:r>
            <a:endParaRPr lang="en-US" dirty="0">
              <a:solidFill>
                <a:srgbClr val="A6A6A6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A6A6A6"/>
                </a:solidFill>
              </a:rPr>
              <a:t>Skills performance test</a:t>
            </a: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dirty="0" smtClean="0"/>
              <a:t>Emotional readiness</a:t>
            </a:r>
          </a:p>
          <a:p>
            <a:pPr lvl="1">
              <a:defRPr/>
            </a:pPr>
            <a:r>
              <a:rPr lang="en-US" dirty="0" smtClean="0"/>
              <a:t>Counseling will help athlete work through any hesitation about returning to play after sustaining injury</a:t>
            </a:r>
          </a:p>
          <a:p>
            <a:pPr lvl="1"/>
            <a:r>
              <a:rPr lang="en-US" dirty="0" smtClean="0"/>
              <a:t>Athlete </a:t>
            </a:r>
            <a:r>
              <a:rPr lang="en-US" dirty="0"/>
              <a:t>who do not perform at 100% will be prone to new injuries</a:t>
            </a:r>
          </a:p>
          <a:p>
            <a:pPr lvl="1"/>
            <a:r>
              <a:rPr lang="en-US" dirty="0"/>
              <a:t>Always ask the athlete if they are ready</a:t>
            </a:r>
          </a:p>
          <a:p>
            <a:pPr lvl="2"/>
            <a:r>
              <a:rPr lang="en-US" dirty="0"/>
              <a:t>An athlete who is hesitant or does not feel ready should not be allowed to return</a:t>
            </a:r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8047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Documentation of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SOAP </a:t>
            </a:r>
            <a:r>
              <a:rPr lang="en-US" dirty="0" err="1" smtClean="0"/>
              <a:t>vs</a:t>
            </a:r>
            <a:r>
              <a:rPr lang="en-US" dirty="0" smtClean="0"/>
              <a:t> HOPS</a:t>
            </a:r>
          </a:p>
          <a:p>
            <a:pPr>
              <a:defRPr/>
            </a:pPr>
            <a:r>
              <a:rPr lang="en-US" dirty="0" smtClean="0"/>
              <a:t> Daily Injury Report</a:t>
            </a:r>
          </a:p>
          <a:p>
            <a:pPr>
              <a:defRPr/>
            </a:pPr>
            <a:r>
              <a:rPr lang="en-US" dirty="0" smtClean="0"/>
              <a:t>Training-Room Treatment Log</a:t>
            </a:r>
          </a:p>
          <a:p>
            <a:pPr>
              <a:defRPr/>
            </a:pPr>
            <a:r>
              <a:rPr lang="en-US" dirty="0" smtClean="0"/>
              <a:t>Daily Red-Cross List</a:t>
            </a:r>
          </a:p>
          <a:p>
            <a:pPr>
              <a:defRPr/>
            </a:pPr>
            <a:r>
              <a:rPr lang="en-US" dirty="0" smtClean="0"/>
              <a:t>Athlete Medical Referral Form</a:t>
            </a:r>
          </a:p>
        </p:txBody>
      </p:sp>
    </p:spTree>
    <p:extLst>
      <p:ext uri="{BB962C8B-B14F-4D97-AF65-F5344CB8AC3E}">
        <p14:creationId xmlns:p14="http://schemas.microsoft.com/office/powerpoint/2010/main" xmlns="" val="32550318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S</a:t>
            </a:r>
            <a:r>
              <a:rPr lang="en-US" dirty="0" smtClean="0"/>
              <a:t>ubjective</a:t>
            </a:r>
          </a:p>
          <a:p>
            <a:pPr lvl="1">
              <a:defRPr/>
            </a:pPr>
            <a:r>
              <a:rPr lang="en-US" dirty="0" smtClean="0"/>
              <a:t>Statements made by injured athlete</a:t>
            </a:r>
          </a:p>
          <a:p>
            <a:pPr lvl="1">
              <a:defRPr/>
            </a:pPr>
            <a:r>
              <a:rPr lang="en-US" dirty="0" smtClean="0"/>
              <a:t>History taking (time, mechanism, injury site)</a:t>
            </a:r>
          </a:p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bjective</a:t>
            </a:r>
          </a:p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ssessment</a:t>
            </a:r>
          </a:p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lan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653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ubjective</a:t>
            </a:r>
          </a:p>
          <a:p>
            <a:pPr>
              <a:defRPr/>
            </a:pPr>
            <a:r>
              <a:rPr lang="en-US" u="sng" dirty="0" smtClean="0"/>
              <a:t>O</a:t>
            </a:r>
            <a:r>
              <a:rPr lang="en-US" dirty="0" smtClean="0"/>
              <a:t>bjective</a:t>
            </a:r>
          </a:p>
          <a:p>
            <a:pPr lvl="1">
              <a:defRPr/>
            </a:pPr>
            <a:r>
              <a:rPr lang="en-US" dirty="0" smtClean="0"/>
              <a:t>Visual inspection</a:t>
            </a:r>
          </a:p>
          <a:p>
            <a:pPr lvl="1">
              <a:defRPr/>
            </a:pPr>
            <a:r>
              <a:rPr lang="en-US" dirty="0" smtClean="0"/>
              <a:t>palpation,</a:t>
            </a:r>
          </a:p>
          <a:p>
            <a:pPr lvl="1">
              <a:defRPr/>
            </a:pPr>
            <a:r>
              <a:rPr lang="en-US" dirty="0" smtClean="0"/>
              <a:t>assessment of active, passive, resistive motion</a:t>
            </a:r>
          </a:p>
          <a:p>
            <a:pPr lvl="1">
              <a:defRPr/>
            </a:pPr>
            <a:r>
              <a:rPr lang="en-US" dirty="0" smtClean="0"/>
              <a:t>Special tests performed</a:t>
            </a:r>
          </a:p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ssessment</a:t>
            </a:r>
          </a:p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lan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3544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ubjective</a:t>
            </a:r>
          </a:p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bjective</a:t>
            </a:r>
          </a:p>
          <a:p>
            <a:pPr>
              <a:defRPr/>
            </a:pPr>
            <a:r>
              <a:rPr lang="en-US" u="sng" dirty="0" smtClean="0"/>
              <a:t>A</a:t>
            </a:r>
            <a:r>
              <a:rPr lang="en-US" dirty="0" smtClean="0"/>
              <a:t>ssessment</a:t>
            </a:r>
          </a:p>
          <a:p>
            <a:pPr lvl="1">
              <a:defRPr/>
            </a:pPr>
            <a:r>
              <a:rPr lang="en-US" dirty="0" smtClean="0"/>
              <a:t>ATCs personal judgment &amp; impression as to nature and extent of injury</a:t>
            </a:r>
          </a:p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lan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03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ubjective</a:t>
            </a:r>
          </a:p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bjective</a:t>
            </a:r>
          </a:p>
          <a:p>
            <a:pPr>
              <a:defRPr/>
            </a:pPr>
            <a:r>
              <a:rPr lang="en-US" u="sng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ssessment</a:t>
            </a:r>
          </a:p>
          <a:p>
            <a:pPr>
              <a:defRPr/>
            </a:pPr>
            <a:r>
              <a:rPr lang="en-US" u="sng" dirty="0" smtClean="0"/>
              <a:t>P</a:t>
            </a:r>
            <a:r>
              <a:rPr lang="en-US" dirty="0" smtClean="0"/>
              <a:t>lan</a:t>
            </a:r>
          </a:p>
          <a:p>
            <a:pPr lvl="1">
              <a:defRPr/>
            </a:pPr>
            <a:r>
              <a:rPr lang="en-US" dirty="0" smtClean="0"/>
              <a:t>First aid treatment rendered to athlete</a:t>
            </a:r>
          </a:p>
          <a:p>
            <a:pPr lvl="1">
              <a:defRPr/>
            </a:pPr>
            <a:r>
              <a:rPr lang="en-US" dirty="0" smtClean="0"/>
              <a:t>Disposition (what is done next)</a:t>
            </a:r>
          </a:p>
          <a:p>
            <a:pPr lvl="1">
              <a:defRPr/>
            </a:pPr>
            <a:r>
              <a:rPr lang="en-US" dirty="0" smtClean="0"/>
              <a:t>Include treatment and therapeutic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0293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200451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2842708" cy="3508977"/>
          </a:xfrm>
        </p:spPr>
        <p:txBody>
          <a:bodyPr/>
          <a:lstStyle/>
          <a:p>
            <a:pPr>
              <a:defRPr/>
            </a:pPr>
            <a:r>
              <a:rPr lang="en-US" u="sng" dirty="0" smtClean="0"/>
              <a:t>H</a:t>
            </a:r>
            <a:r>
              <a:rPr lang="en-US" dirty="0" smtClean="0"/>
              <a:t>istory</a:t>
            </a:r>
          </a:p>
          <a:p>
            <a:pPr>
              <a:defRPr/>
            </a:pPr>
            <a:r>
              <a:rPr lang="en-US" u="sng" dirty="0" smtClean="0"/>
              <a:t>O</a:t>
            </a:r>
            <a:r>
              <a:rPr lang="en-US" dirty="0" smtClean="0"/>
              <a:t>bservation</a:t>
            </a:r>
          </a:p>
          <a:p>
            <a:pPr>
              <a:defRPr/>
            </a:pPr>
            <a:r>
              <a:rPr lang="en-US" u="sng" dirty="0" smtClean="0"/>
              <a:t>P</a:t>
            </a:r>
            <a:r>
              <a:rPr lang="en-US" dirty="0" smtClean="0"/>
              <a:t>alpation</a:t>
            </a:r>
          </a:p>
          <a:p>
            <a:pPr>
              <a:defRPr/>
            </a:pPr>
            <a:r>
              <a:rPr lang="en-US" u="sng" dirty="0" smtClean="0"/>
              <a:t>S</a:t>
            </a:r>
            <a:r>
              <a:rPr lang="en-US" dirty="0" smtClean="0"/>
              <a:t>pecial Tests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1836" y="990600"/>
            <a:ext cx="200451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2323652"/>
            <a:ext cx="2944009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u="sng" dirty="0" smtClean="0"/>
              <a:t>S</a:t>
            </a:r>
            <a:r>
              <a:rPr lang="en-US" dirty="0" smtClean="0"/>
              <a:t>ubjective</a:t>
            </a:r>
          </a:p>
          <a:p>
            <a:pPr>
              <a:defRPr/>
            </a:pPr>
            <a:r>
              <a:rPr lang="en-US" u="sng" dirty="0" smtClean="0"/>
              <a:t>O</a:t>
            </a:r>
            <a:r>
              <a:rPr lang="en-US" dirty="0" smtClean="0"/>
              <a:t>bjective</a:t>
            </a:r>
          </a:p>
          <a:p>
            <a:pPr>
              <a:defRPr/>
            </a:pPr>
            <a:r>
              <a:rPr lang="en-US" u="sng" dirty="0"/>
              <a:t>A</a:t>
            </a:r>
            <a:r>
              <a:rPr lang="en-US" dirty="0" smtClean="0"/>
              <a:t>ssessment</a:t>
            </a:r>
          </a:p>
          <a:p>
            <a:pPr>
              <a:defRPr/>
            </a:pPr>
            <a:r>
              <a:rPr lang="en-US" u="sng" dirty="0"/>
              <a:t>P</a:t>
            </a:r>
            <a:r>
              <a:rPr lang="en-US" dirty="0" smtClean="0"/>
              <a:t>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63434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Body’s Response to Injury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</a:p>
          <a:p>
            <a:r>
              <a:rPr lang="en-US" dirty="0" smtClean="0"/>
              <a:t>Pages 333-335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17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/>
            <a:r>
              <a:rPr lang="en-US" dirty="0">
                <a:cs typeface="Arial" charset="0"/>
              </a:rPr>
              <a:t>Reaction to invasion by an infectious agent or physical, chemical, or traumatic damage</a:t>
            </a:r>
          </a:p>
          <a:p>
            <a:r>
              <a:rPr lang="en-US" dirty="0" smtClean="0"/>
              <a:t>Response due to minor or major injuries</a:t>
            </a:r>
          </a:p>
          <a:p>
            <a:r>
              <a:rPr lang="en-US" dirty="0" smtClean="0"/>
              <a:t>Body must respond to injury by healing and repairing the damaged tissue</a:t>
            </a:r>
          </a:p>
          <a:p>
            <a:pPr lvl="1"/>
            <a:r>
              <a:rPr lang="en-US" dirty="0" smtClean="0"/>
              <a:t>Eliminate infectious agents and their toxins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830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024744" cy="8382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3600" dirty="0" smtClean="0"/>
              <a:t>Assessment    vs.    Diagnosis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828800"/>
            <a:ext cx="4038600" cy="45307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Orderly collection of objective and subjective data on the athlete’s health status</a:t>
            </a:r>
          </a:p>
          <a:p>
            <a:pPr eaLnBrk="1" hangingPunct="1">
              <a:defRPr/>
            </a:pPr>
            <a:r>
              <a:rPr lang="en-US" sz="2400" dirty="0" smtClean="0"/>
              <a:t>Proper assessment and evaluation of injuries after they occur, help in getting the proper aid to the athlete as quickly as possible 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24400" y="1828800"/>
            <a:ext cx="4038600" cy="45307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Using information from assessment and physical examination findings to establish the cause and nature of the athlete’s injury/disease</a:t>
            </a:r>
          </a:p>
          <a:p>
            <a:pPr eaLnBrk="1" hangingPunct="1">
              <a:defRPr/>
            </a:pPr>
            <a:r>
              <a:rPr lang="en-US" sz="2400" dirty="0" smtClean="0"/>
              <a:t>Made only by physician or other licensed health care provider </a:t>
            </a:r>
          </a:p>
        </p:txBody>
      </p:sp>
    </p:spTree>
    <p:extLst>
      <p:ext uri="{BB962C8B-B14F-4D97-AF65-F5344CB8AC3E}">
        <p14:creationId xmlns:p14="http://schemas.microsoft.com/office/powerpoint/2010/main" xmlns="" val="42621548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Oldest defense mechanism</a:t>
            </a:r>
          </a:p>
          <a:p>
            <a:r>
              <a:rPr lang="en-US" dirty="0" smtClean="0"/>
              <a:t>Concentration of immune-system cells and their products at the site of damage</a:t>
            </a:r>
          </a:p>
          <a:p>
            <a:r>
              <a:rPr lang="en-US" dirty="0" smtClean="0"/>
              <a:t>3 major events occur: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Blood supply to damaged tissue increases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Capillary permeability increases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Leukocytes migrate out of capillaries into surrounding tissues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95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of wound healing</a:t>
            </a:r>
          </a:p>
          <a:p>
            <a:r>
              <a:rPr lang="en-US" dirty="0" smtClean="0"/>
              <a:t>Once tissue is degraded by leukocytes, generation of new tissue can begin</a:t>
            </a:r>
          </a:p>
          <a:p>
            <a:r>
              <a:rPr lang="en-US" dirty="0" smtClean="0"/>
              <a:t>Damaged tissue may be replaced by scar tissue (fibrous connective tissue that binds to damaged tissue)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30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46896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cs typeface="Arial" charset="0"/>
              </a:rPr>
              <a:t>Cellular </a:t>
            </a:r>
            <a:r>
              <a:rPr lang="en-US" dirty="0" smtClean="0">
                <a:solidFill>
                  <a:schemeClr val="accent1"/>
                </a:solidFill>
                <a:cs typeface="Arial" charset="0"/>
              </a:rPr>
              <a:t>dedifferentiation</a:t>
            </a:r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Regeneration </a:t>
            </a:r>
          </a:p>
          <a:p>
            <a:pPr lvl="1"/>
            <a:r>
              <a:rPr lang="en-US" dirty="0">
                <a:cs typeface="Arial" charset="0"/>
              </a:rPr>
              <a:t>Cells revert to an earlier stage of development </a:t>
            </a:r>
          </a:p>
          <a:p>
            <a:r>
              <a:rPr lang="en-US" dirty="0">
                <a:solidFill>
                  <a:schemeClr val="accent1"/>
                </a:solidFill>
                <a:cs typeface="Arial" charset="0"/>
              </a:rPr>
              <a:t>Transdifferentiation</a:t>
            </a:r>
            <a:r>
              <a:rPr lang="en-US" dirty="0">
                <a:cs typeface="Arial" charset="0"/>
              </a:rPr>
              <a:t> </a:t>
            </a:r>
          </a:p>
          <a:p>
            <a:pPr lvl="1"/>
            <a:r>
              <a:rPr lang="en-US" dirty="0">
                <a:cs typeface="Arial" charset="0"/>
              </a:rPr>
              <a:t>Regeneration of cells with completely different functions than original</a:t>
            </a:r>
          </a:p>
          <a:p>
            <a:r>
              <a:rPr lang="en-US" dirty="0">
                <a:solidFill>
                  <a:schemeClr val="accent1"/>
                </a:solidFill>
                <a:cs typeface="Arial" charset="0"/>
              </a:rPr>
              <a:t>Tissue remodeling</a:t>
            </a:r>
          </a:p>
          <a:p>
            <a:pPr lvl="1"/>
            <a:r>
              <a:rPr lang="en-US" dirty="0">
                <a:cs typeface="Arial" charset="0"/>
              </a:rPr>
              <a:t>Cells and molecules of tissue are modified and reassembled to yield a new composition of cell types and extracellular matrix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1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Remodeling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 components to process of extracellular matrix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Formation of new blood vessels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Migration and proliferation of fibroblasts to fill and bridge wound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Deposition of ECM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Tissue remodeling, maturation and reorganization of fibrous tissue into a </a:t>
            </a:r>
            <a:r>
              <a:rPr lang="en-US" dirty="0" smtClean="0"/>
              <a:t>scar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251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Remodeling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Remodeling phase can last 1 year +</a:t>
            </a:r>
          </a:p>
          <a:p>
            <a:r>
              <a:rPr lang="en-US" dirty="0" smtClean="0"/>
              <a:t>Collagen fibers thickened and strengthened</a:t>
            </a:r>
          </a:p>
          <a:p>
            <a:r>
              <a:rPr lang="en-US" dirty="0" smtClean="0"/>
              <a:t>Tensile strength of wound increases as collagen molecules modified and cross-linked by enzymes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80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Phases of Soft Tissue Injury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Soft Tissue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Inflammatory Phase</a:t>
            </a:r>
          </a:p>
          <a:p>
            <a:r>
              <a:rPr lang="en-US" dirty="0" smtClean="0"/>
              <a:t>Repair and Regenerative Phase</a:t>
            </a:r>
          </a:p>
          <a:p>
            <a:r>
              <a:rPr lang="en-US" dirty="0" smtClean="0"/>
              <a:t>Remodeling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Inflammatory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Outward Signs:</a:t>
            </a:r>
          </a:p>
          <a:p>
            <a:pPr lvl="1"/>
            <a:r>
              <a:rPr lang="en-US" dirty="0" smtClean="0"/>
              <a:t>Redness</a:t>
            </a:r>
          </a:p>
          <a:p>
            <a:pPr lvl="1"/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Swelling</a:t>
            </a:r>
          </a:p>
          <a:p>
            <a:pPr lvl="1"/>
            <a:r>
              <a:rPr lang="en-US" dirty="0" smtClean="0"/>
              <a:t>Increased tissue temperature</a:t>
            </a:r>
          </a:p>
          <a:p>
            <a:pPr lvl="1"/>
            <a:r>
              <a:rPr lang="en-US" dirty="0" smtClean="0"/>
              <a:t>Loss of function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Pain Due To:</a:t>
            </a:r>
          </a:p>
          <a:p>
            <a:pPr lvl="1"/>
            <a:r>
              <a:rPr lang="en-US" dirty="0" smtClean="0"/>
              <a:t>Specific chemical substances</a:t>
            </a:r>
          </a:p>
          <a:p>
            <a:pPr lvl="1"/>
            <a:r>
              <a:rPr lang="en-US" dirty="0" smtClean="0"/>
              <a:t>Pressure on nerve endings</a:t>
            </a:r>
          </a:p>
          <a:p>
            <a:pPr lvl="1"/>
            <a:r>
              <a:rPr lang="en-US" dirty="0" smtClean="0"/>
              <a:t>Lack of oxygen to area resulting in death of tissues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Inflammatory Phase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95400" y="2209800"/>
            <a:ext cx="6588889" cy="639762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Vasoconstriction followed by vasodilation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Vasoconstriction</a:t>
            </a:r>
          </a:p>
          <a:p>
            <a:pPr lvl="1"/>
            <a:r>
              <a:rPr lang="en-US" dirty="0" smtClean="0"/>
              <a:t>Initially &amp; up to 10 minutes</a:t>
            </a:r>
          </a:p>
          <a:p>
            <a:pPr lvl="1"/>
            <a:r>
              <a:rPr lang="en-US" dirty="0" smtClean="0"/>
              <a:t>Seals blood vessels</a:t>
            </a:r>
          </a:p>
          <a:p>
            <a:pPr lvl="1"/>
            <a:r>
              <a:rPr lang="en-US" dirty="0" smtClean="0"/>
              <a:t>Activates chemicals</a:t>
            </a:r>
          </a:p>
          <a:p>
            <a:pPr lvl="1"/>
            <a:r>
              <a:rPr lang="en-US" dirty="0" smtClean="0"/>
              <a:t>Decreases blood flow to area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Vasodilation</a:t>
            </a:r>
          </a:p>
          <a:p>
            <a:pPr lvl="1"/>
            <a:r>
              <a:rPr lang="en-US" dirty="0" smtClean="0"/>
              <a:t>Slowing of blood’s flow</a:t>
            </a:r>
          </a:p>
          <a:p>
            <a:pPr lvl="1"/>
            <a:r>
              <a:rPr lang="en-US" dirty="0" smtClean="0"/>
              <a:t>Increase in blood viscosity (thickness)</a:t>
            </a:r>
          </a:p>
          <a:p>
            <a:pPr lvl="1"/>
            <a:r>
              <a:rPr lang="en-US" dirty="0" smtClean="0"/>
              <a:t>Blockage of circulation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Vasodilation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Swelling</a:t>
            </a:r>
          </a:p>
          <a:p>
            <a:r>
              <a:rPr lang="en-US" dirty="0" smtClean="0"/>
              <a:t>Accumulation of plasma and RBC</a:t>
            </a:r>
          </a:p>
          <a:p>
            <a:r>
              <a:rPr lang="en-US" dirty="0" smtClean="0"/>
              <a:t>Vessel lining becomes more permeable so there is more fluid accumulation</a:t>
            </a:r>
          </a:p>
          <a:p>
            <a:r>
              <a:rPr lang="en-US" dirty="0" smtClean="0"/>
              <a:t>Redistribution of leukocytes</a:t>
            </a:r>
          </a:p>
          <a:p>
            <a:pPr lvl="1"/>
            <a:r>
              <a:rPr lang="en-US" dirty="0" smtClean="0"/>
              <a:t>Bring anticoagulant substance</a:t>
            </a:r>
          </a:p>
          <a:p>
            <a:pPr lvl="1"/>
            <a:r>
              <a:rPr lang="en-US" dirty="0" smtClean="0"/>
              <a:t>Ingest small debris</a:t>
            </a:r>
          </a:p>
          <a:p>
            <a:r>
              <a:rPr lang="en-US" dirty="0" smtClean="0"/>
              <a:t>Margination (pavementing)</a:t>
            </a:r>
          </a:p>
          <a:p>
            <a:r>
              <a:rPr lang="en-US" dirty="0" smtClean="0"/>
              <a:t>Lineup and adhere to endothelial wall (setting stage for scar)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Influencing Athletic 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Anthropomorphic Status</a:t>
            </a:r>
          </a:p>
          <a:p>
            <a:r>
              <a:rPr lang="en-US" dirty="0" smtClean="0"/>
              <a:t>Mechanism of Force</a:t>
            </a:r>
          </a:p>
          <a:p>
            <a:r>
              <a:rPr lang="en-US" dirty="0" smtClean="0"/>
              <a:t>Speed</a:t>
            </a:r>
          </a:p>
          <a:p>
            <a:r>
              <a:rPr lang="en-US" dirty="0" smtClean="0"/>
              <a:t>Protective Equipment</a:t>
            </a:r>
          </a:p>
          <a:p>
            <a:r>
              <a:rPr lang="en-US" dirty="0" smtClean="0"/>
              <a:t>Skill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916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Repair &amp; Regeneration </a:t>
            </a:r>
            <a:br>
              <a:rPr lang="en-US" dirty="0" smtClean="0"/>
            </a:br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Repair</a:t>
            </a:r>
          </a:p>
          <a:p>
            <a:pPr lvl="1"/>
            <a:r>
              <a:rPr lang="en-US" dirty="0" smtClean="0"/>
              <a:t>Synonymous with healing</a:t>
            </a:r>
          </a:p>
          <a:p>
            <a:r>
              <a:rPr lang="en-US" dirty="0" smtClean="0"/>
              <a:t>Regeneration</a:t>
            </a:r>
          </a:p>
          <a:p>
            <a:pPr lvl="1"/>
            <a:r>
              <a:rPr lang="en-US" dirty="0" smtClean="0"/>
              <a:t>Refers to restoration of destroyed or lost tissue</a:t>
            </a:r>
          </a:p>
          <a:p>
            <a:pPr lvl="1"/>
            <a:r>
              <a:rPr lang="en-US" dirty="0" smtClean="0"/>
              <a:t>Healing occurs when the area become clean through the removal of cellular debris, erythrocytes, and fibrin clot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Repair &amp; Regeneration </a:t>
            </a:r>
            <a:br>
              <a:rPr lang="en-US" dirty="0" smtClean="0"/>
            </a:br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Formation of scar tissue is common</a:t>
            </a:r>
          </a:p>
          <a:p>
            <a:r>
              <a:rPr lang="en-US" dirty="0" smtClean="0"/>
              <a:t>The less scaring the better the end result</a:t>
            </a:r>
          </a:p>
          <a:p>
            <a:r>
              <a:rPr lang="en-US" dirty="0" smtClean="0"/>
              <a:t>Mature scar tissue is firm, fibrous, inelastic, devoid of capillary circulation</a:t>
            </a:r>
          </a:p>
          <a:p>
            <a:r>
              <a:rPr lang="en-US" dirty="0" smtClean="0"/>
              <a:t>Tissue repair accomplished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Remodeling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3-6 weeks</a:t>
            </a:r>
          </a:p>
          <a:p>
            <a:r>
              <a:rPr lang="en-US" dirty="0" smtClean="0"/>
              <a:t>Increase in production of scar tissue</a:t>
            </a:r>
          </a:p>
          <a:p>
            <a:r>
              <a:rPr lang="en-US" dirty="0" smtClean="0"/>
              <a:t>Increase in strength of fibers</a:t>
            </a:r>
          </a:p>
          <a:p>
            <a:r>
              <a:rPr lang="en-US" dirty="0" smtClean="0"/>
              <a:t>Ligaments take up to one year to complete the remodeling phase</a:t>
            </a:r>
          </a:p>
          <a:p>
            <a:r>
              <a:rPr lang="en-US" dirty="0" smtClean="0"/>
              <a:t>Tensile strength of collagen is specific to the mechanical force imposed during the remodeling phase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Remodeling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applied during rehab = strength</a:t>
            </a:r>
          </a:p>
          <a:p>
            <a:r>
              <a:rPr lang="en-US" dirty="0" smtClean="0"/>
              <a:t>Too early or too excessive of rehab results in delayed and extended healing</a:t>
            </a:r>
          </a:p>
          <a:p>
            <a:r>
              <a:rPr lang="en-US" dirty="0" smtClean="0"/>
              <a:t>MUST balance synthesis and lysis (building up and breaking down)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Length of Phases Based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</a:t>
            </a:r>
          </a:p>
          <a:p>
            <a:r>
              <a:rPr lang="en-US" dirty="0" smtClean="0"/>
              <a:t>Immediate action taken</a:t>
            </a:r>
          </a:p>
          <a:p>
            <a:r>
              <a:rPr lang="en-US" dirty="0" smtClean="0"/>
              <a:t>Forces on injury</a:t>
            </a:r>
          </a:p>
          <a:p>
            <a:r>
              <a:rPr lang="en-US" dirty="0" smtClean="0"/>
              <a:t>Tissue damaged</a:t>
            </a:r>
          </a:p>
          <a:p>
            <a:r>
              <a:rPr lang="en-US" dirty="0" err="1" smtClean="0"/>
              <a:t>Vascularity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Anthropomorphic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Size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Body Structure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Strength </a:t>
            </a:r>
          </a:p>
          <a:p>
            <a:r>
              <a:rPr lang="en-US" dirty="0" smtClean="0"/>
              <a:t>Maturity Level</a:t>
            </a:r>
            <a:endParaRPr lang="en-US" dirty="0"/>
          </a:p>
        </p:txBody>
      </p:sp>
      <p:pic>
        <p:nvPicPr>
          <p:cNvPr id="6" name="Content Placeholder 5" descr="david-and-goliath-sumos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6508" y="2312988"/>
            <a:ext cx="3056509" cy="349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3670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Force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Comprises all forces at time of an impact</a:t>
            </a:r>
          </a:p>
          <a:p>
            <a:pPr lvl="1"/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Intensity</a:t>
            </a:r>
          </a:p>
          <a:p>
            <a:pPr lvl="1"/>
            <a:r>
              <a:rPr lang="en-US" dirty="0" smtClean="0"/>
              <a:t>Duration</a:t>
            </a:r>
          </a:p>
          <a:p>
            <a:pPr lvl="1"/>
            <a:r>
              <a:rPr lang="en-US" dirty="0" smtClean="0"/>
              <a:t>Activity being undertaken</a:t>
            </a:r>
          </a:p>
          <a:p>
            <a:pPr lvl="1"/>
            <a:r>
              <a:rPr lang="en-US" dirty="0" smtClean="0"/>
              <a:t>Position of body/body part</a:t>
            </a:r>
          </a:p>
          <a:p>
            <a:r>
              <a:rPr lang="en-US" dirty="0" smtClean="0"/>
              <a:t>Enable medical staff to get a preliminary picture of what might have been injured and to what extent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8446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181504"/>
            <a:ext cx="6958584" cy="7345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Influences type and severity of athletic injuries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562600" y="3048000"/>
            <a:ext cx="2971800" cy="2514600"/>
          </a:xfrm>
        </p:spPr>
        <p:txBody>
          <a:bodyPr/>
          <a:lstStyle/>
          <a:p>
            <a:r>
              <a:rPr lang="en-US" dirty="0" smtClean="0"/>
              <a:t>Greater the speed of collision, greater the chance of injury</a:t>
            </a:r>
            <a:endParaRPr lang="en-US" dirty="0"/>
          </a:p>
        </p:txBody>
      </p:sp>
      <p:pic>
        <p:nvPicPr>
          <p:cNvPr id="5" name="Picture 5" descr="big_hit_-_football__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4572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9770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Protective Equipment &amp;</a:t>
            </a:r>
            <a:br>
              <a:rPr lang="en-US" dirty="0" smtClean="0"/>
            </a:br>
            <a:r>
              <a:rPr lang="en-US" dirty="0" smtClean="0"/>
              <a:t>Skill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313432"/>
            <a:ext cx="3776472" cy="3493008"/>
          </a:xfrm>
        </p:spPr>
        <p:txBody>
          <a:bodyPr/>
          <a:lstStyle/>
          <a:p>
            <a:r>
              <a:rPr lang="en-US" dirty="0" smtClean="0"/>
              <a:t>Protective Equipment</a:t>
            </a:r>
          </a:p>
          <a:p>
            <a:pPr lvl="1"/>
            <a:r>
              <a:rPr lang="en-US" dirty="0" smtClean="0"/>
              <a:t>Reduces risk of injury</a:t>
            </a:r>
          </a:p>
          <a:p>
            <a:pPr lvl="1"/>
            <a:r>
              <a:rPr lang="en-US" dirty="0" smtClean="0"/>
              <a:t>Absorbs an d distributes force</a:t>
            </a:r>
          </a:p>
          <a:p>
            <a:r>
              <a:rPr lang="en-US" dirty="0" smtClean="0"/>
              <a:t>Skill  Level</a:t>
            </a:r>
          </a:p>
          <a:p>
            <a:pPr lvl="1"/>
            <a:r>
              <a:rPr lang="en-US" dirty="0" smtClean="0"/>
              <a:t>Beginners are at greater risk</a:t>
            </a:r>
            <a:endParaRPr lang="en-US" dirty="0"/>
          </a:p>
        </p:txBody>
      </p:sp>
      <p:pic>
        <p:nvPicPr>
          <p:cNvPr id="5" name="Picture 5" descr="MCDONNELL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299085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05519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479</TotalTime>
  <Words>1828</Words>
  <Application>Microsoft Office PowerPoint</Application>
  <PresentationFormat>On-screen Show (4:3)</PresentationFormat>
  <Paragraphs>341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Austin</vt:lpstr>
      <vt:lpstr>Assessment &amp; Evaluation of Sports Injuries</vt:lpstr>
      <vt:lpstr>Assessment and Evaluation  of Athletic Injuries</vt:lpstr>
      <vt:lpstr>Assessment and Evaluation  of Athletic Injuries</vt:lpstr>
      <vt:lpstr>Assessment    vs.    Diagnosis</vt:lpstr>
      <vt:lpstr>Factors Influencing Athletic Injuries</vt:lpstr>
      <vt:lpstr>Anthropomorphic Data</vt:lpstr>
      <vt:lpstr>Mechanism Of Force</vt:lpstr>
      <vt:lpstr>Speed</vt:lpstr>
      <vt:lpstr>Protective Equipment &amp; Skill </vt:lpstr>
      <vt:lpstr>Recognition and Evaluation</vt:lpstr>
      <vt:lpstr>Primary Injury Survey</vt:lpstr>
      <vt:lpstr>Primary Injury Survey</vt:lpstr>
      <vt:lpstr>Secondary Injury Survey</vt:lpstr>
      <vt:lpstr>Secondary Injury Survey</vt:lpstr>
      <vt:lpstr>Secondary Injury Survey</vt:lpstr>
      <vt:lpstr>Secondary Injury Survey</vt:lpstr>
      <vt:lpstr>Secondary Injury Survey</vt:lpstr>
      <vt:lpstr>History</vt:lpstr>
      <vt:lpstr>History</vt:lpstr>
      <vt:lpstr>History continued</vt:lpstr>
      <vt:lpstr>History continued</vt:lpstr>
      <vt:lpstr>Observation</vt:lpstr>
      <vt:lpstr>Palpation</vt:lpstr>
      <vt:lpstr>Range of Motion (ROM) &amp;  Strength</vt:lpstr>
      <vt:lpstr>Special Tests</vt:lpstr>
      <vt:lpstr>Ligamentous Laxity</vt:lpstr>
      <vt:lpstr>Functional Activity</vt:lpstr>
      <vt:lpstr>Return-to-Play Criteria</vt:lpstr>
      <vt:lpstr>Return-to-Play Criteria</vt:lpstr>
      <vt:lpstr>Return-to-Play Criteria</vt:lpstr>
      <vt:lpstr>Return-to-Play Criteria</vt:lpstr>
      <vt:lpstr>Documentation of Injuries</vt:lpstr>
      <vt:lpstr>SOAP</vt:lpstr>
      <vt:lpstr>SOAP</vt:lpstr>
      <vt:lpstr>SOAP</vt:lpstr>
      <vt:lpstr>SOAP</vt:lpstr>
      <vt:lpstr>HOPS</vt:lpstr>
      <vt:lpstr>The Body’s Response to Injury</vt:lpstr>
      <vt:lpstr>Inflammation</vt:lpstr>
      <vt:lpstr>Inflammatory Response</vt:lpstr>
      <vt:lpstr>Cell Regeneration</vt:lpstr>
      <vt:lpstr>Slide 42</vt:lpstr>
      <vt:lpstr>Tissue Remodeling</vt:lpstr>
      <vt:lpstr>Tissue Remodeling cont.</vt:lpstr>
      <vt:lpstr>Phases of Soft Tissue Injury</vt:lpstr>
      <vt:lpstr>Phases of Soft Tissue Injury</vt:lpstr>
      <vt:lpstr>Acute Inflammatory Phase</vt:lpstr>
      <vt:lpstr>Acute Inflammatory Phase</vt:lpstr>
      <vt:lpstr>Results of Vasodilation</vt:lpstr>
      <vt:lpstr>Repair &amp; Regeneration  Phase</vt:lpstr>
      <vt:lpstr>Repair &amp; Regeneration  Phase</vt:lpstr>
      <vt:lpstr>Remodeling Phase</vt:lpstr>
      <vt:lpstr>Remodeling Phase</vt:lpstr>
      <vt:lpstr>Length of Phases Based On: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&amp; Evaluation of Sports Injuries</dc:title>
  <dc:creator>Meghan</dc:creator>
  <cp:lastModifiedBy>Administrator</cp:lastModifiedBy>
  <cp:revision>39</cp:revision>
  <dcterms:created xsi:type="dcterms:W3CDTF">2011-08-28T19:38:04Z</dcterms:created>
  <dcterms:modified xsi:type="dcterms:W3CDTF">2011-09-01T16:37:40Z</dcterms:modified>
</cp:coreProperties>
</file>